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72" y="3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8589307-D7DF-4E91-936C-10BA4A96FE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  <a:endParaRPr lang="en-GB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AB1C1DC2-407B-44B2-986E-5E506336B4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  <a:endParaRPr lang="en-GB"/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FFEA8597-3FE8-4D09-92D8-9C64DF15BC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6163F-6B9C-45F9-A99A-D21D5DFCB009}" type="datetimeFigureOut">
              <a:rPr lang="en-GB" smtClean="0"/>
              <a:t>13/12/2022</a:t>
            </a:fld>
            <a:endParaRPr lang="en-GB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7E3413D7-5E81-4F14-AD1D-E0A6CA010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C82AB95C-5E68-4E36-8358-5DEC528FC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2F89-C791-4D20-8881-A676527255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62901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D597582-C84D-4597-AF5E-AD50F095FE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GB"/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354F817A-870F-4848-9B98-0B7EA04497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GB"/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1D8CA05A-CC94-484B-9112-58CC89402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6163F-6B9C-45F9-A99A-D21D5DFCB009}" type="datetimeFigureOut">
              <a:rPr lang="en-GB" smtClean="0"/>
              <a:t>13/12/2022</a:t>
            </a:fld>
            <a:endParaRPr lang="en-GB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CAA89DE9-C665-45BD-9FBD-B1C7A54590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B70BF5B3-0915-4ADE-8FCC-F132DA4A42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2F89-C791-4D20-8881-A676527255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35581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DCFCA23E-82ED-4F8F-A471-B76DEC77FE3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  <a:endParaRPr lang="en-GB"/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2CDAE81C-6B0B-4EF7-845C-508FD4173B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GB"/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074EA220-50EA-4E9D-8656-DE005D8B3A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6163F-6B9C-45F9-A99A-D21D5DFCB009}" type="datetimeFigureOut">
              <a:rPr lang="en-GB" smtClean="0"/>
              <a:t>13/12/2022</a:t>
            </a:fld>
            <a:endParaRPr lang="en-GB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6F5F4A5A-0F64-4F2F-B7C8-D7DF8A6E56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936AA70B-F9AA-43E6-93C4-C976F6ABE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2F89-C791-4D20-8881-A676527255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833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7E50793-0D49-45F4-9D77-77C8445B15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GB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A89E3F9-5CAB-405C-BC32-136C542D35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GB"/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4BE25C78-08CE-48B7-B807-B329844B6C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6163F-6B9C-45F9-A99A-D21D5DFCB009}" type="datetimeFigureOut">
              <a:rPr lang="en-GB" smtClean="0"/>
              <a:t>13/12/2022</a:t>
            </a:fld>
            <a:endParaRPr lang="en-GB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C78AC4AC-154F-4D5A-8950-189BCACAFA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4E4CA71E-4E35-4DB5-A16A-F75074AEF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2F89-C791-4D20-8881-A676527255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97437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FD46AEB-BB84-4D85-9B48-EC9D42341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  <a:endParaRPr lang="en-GB"/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8F21AAE1-FC0D-4B1B-AFB5-8E56EC72DB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5CE08909-3E11-4FB8-9E22-ADAAC357A2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6163F-6B9C-45F9-A99A-D21D5DFCB009}" type="datetimeFigureOut">
              <a:rPr lang="en-GB" smtClean="0"/>
              <a:t>13/12/2022</a:t>
            </a:fld>
            <a:endParaRPr lang="en-GB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A70A23F3-7BC0-4DB6-92F8-F72F97267C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55F097A0-5CCC-44D1-9514-7EA4FE1F6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2F89-C791-4D20-8881-A676527255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95398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667E73A-BF5E-4778-AF4D-CDA4D00A4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GB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D897897-74F8-4E66-9A41-F26E61A35F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GB"/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FC8BFFF3-1885-42AB-8C9F-E8B507583D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GB"/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444F5A34-6E16-40D7-98E1-D59A260E6C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6163F-6B9C-45F9-A99A-D21D5DFCB009}" type="datetimeFigureOut">
              <a:rPr lang="en-GB" smtClean="0"/>
              <a:t>13/12/2022</a:t>
            </a:fld>
            <a:endParaRPr lang="en-GB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4F77505F-79B6-4D15-B0BF-7F27A0E9DD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EAA0204B-BA3D-4CAC-84AD-A3D20DAF9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2F89-C791-4D20-8881-A676527255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3557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35B035B-E895-498D-A95E-B6AE8783D0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GB"/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BBD517C5-E47A-45D5-AC57-2F007AF8CD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88D12EA1-FD3F-4A67-93AF-FF175A37E7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GB"/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B6010748-27FA-41AC-AC83-031340F4A2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CC95E2F7-0DB6-481B-9E6B-459D162379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GB"/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CFE19531-8503-4F45-804C-6FE93350F9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6163F-6B9C-45F9-A99A-D21D5DFCB009}" type="datetimeFigureOut">
              <a:rPr lang="en-GB" smtClean="0"/>
              <a:t>13/12/2022</a:t>
            </a:fld>
            <a:endParaRPr lang="en-GB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C23DBA37-3ADA-4A1B-8AF7-DCF7FD8E38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200010EF-CE39-4893-ADD4-A2509D3FF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2F89-C791-4D20-8881-A676527255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2254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B867E03-5718-449E-9DEB-DCBD669F7E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GB"/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F83637E3-28B1-443D-8D42-A55DE08D5D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6163F-6B9C-45F9-A99A-D21D5DFCB009}" type="datetimeFigureOut">
              <a:rPr lang="en-GB" smtClean="0"/>
              <a:t>13/12/2022</a:t>
            </a:fld>
            <a:endParaRPr lang="en-GB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DC6246F2-77E8-4FC5-A5FC-557315931C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3B990BB2-4F98-4D6C-AE09-B0D5FA9E9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2F89-C791-4D20-8881-A676527255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20303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1CA519EB-60F0-4D51-AF08-762DC3C2D3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6163F-6B9C-45F9-A99A-D21D5DFCB009}" type="datetimeFigureOut">
              <a:rPr lang="en-GB" smtClean="0"/>
              <a:t>13/12/2022</a:t>
            </a:fld>
            <a:endParaRPr lang="en-GB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DD11E0C4-E008-4F28-8FDF-D7276BD9F9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008046C6-A2DD-44EB-A009-269D4CCE1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2F89-C791-4D20-8881-A676527255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8065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2C54EBA-F2BA-41B9-8E2E-55536D6040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GB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E044A32-9AEF-43EB-BFCD-9F7658BE3C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GB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8000051E-B67E-4414-A47A-8DB61588D6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80918729-CCF5-48DA-B61A-96F1583C4F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6163F-6B9C-45F9-A99A-D21D5DFCB009}" type="datetimeFigureOut">
              <a:rPr lang="en-GB" smtClean="0"/>
              <a:t>13/12/2022</a:t>
            </a:fld>
            <a:endParaRPr lang="en-GB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AE8DAD7A-CD6A-4DEA-A3D0-BE6A485511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7F2EE531-A47A-4832-8649-96F375DF4C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2F89-C791-4D20-8881-A676527255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77884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90D23A7-3A64-4F88-B406-5DF600A41B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GB"/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EF5DE58A-F576-4A22-8883-F24BF77EEE6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C9039634-BEFF-4B75-811B-7043034D13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6E9787EC-5B5E-4466-A874-A03B4527DB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6163F-6B9C-45F9-A99A-D21D5DFCB009}" type="datetimeFigureOut">
              <a:rPr lang="en-GB" smtClean="0"/>
              <a:t>13/12/2022</a:t>
            </a:fld>
            <a:endParaRPr lang="en-GB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9782F93A-C3E3-40EE-A493-28F26571FF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27989BCC-5571-4FF7-AA5A-FF0C8AA4F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2F89-C791-4D20-8881-A676527255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38909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60404882-453E-49B5-9B92-C5A0DDC68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  <a:endParaRPr lang="en-GB"/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AA3CEA90-68BB-4BC2-ABF8-FAF42CD922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GB"/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AC171BC7-270A-49AB-8516-E808D01DBB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B6163F-6B9C-45F9-A99A-D21D5DFCB009}" type="datetimeFigureOut">
              <a:rPr lang="en-GB" smtClean="0"/>
              <a:t>13/12/2022</a:t>
            </a:fld>
            <a:endParaRPr lang="en-GB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D265E8AD-E44D-42CF-8375-6AF101F330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A54D3CB7-FA9A-4455-A823-C09E0B6C3A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AC2F89-C791-4D20-8881-A676527255EA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CDEBC35E-FB0B-44F5-A6C9-B07A57CEBB12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5170" y="6176962"/>
            <a:ext cx="3106830" cy="681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857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FE5AAA2-76A1-4AB5-99EB-7C83ABFF38A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UVODNA ANKETA ERASMUS+ PROJEKTA „ZDRAVO JE PRAVO”</a:t>
            </a:r>
            <a:endParaRPr lang="en-GB" dirty="0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AB413A10-99B5-4FFF-99B9-DE4EC21483B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11207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BD87CF4-2960-4F2B-B5B8-1EC5134B63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Ekrani – koliko vremena oduzmu našim učenicima?</a:t>
            </a:r>
            <a:endParaRPr lang="en-GB" dirty="0"/>
          </a:p>
        </p:txBody>
      </p:sp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365728CB-F9BA-483B-9AC2-341422325B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512" y="2267744"/>
            <a:ext cx="8562975" cy="3467100"/>
          </a:xfrm>
        </p:spPr>
      </p:pic>
    </p:spTree>
    <p:extLst>
      <p:ext uri="{BB962C8B-B14F-4D97-AF65-F5344CB8AC3E}">
        <p14:creationId xmlns:p14="http://schemas.microsoft.com/office/powerpoint/2010/main" val="31886116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9E05977-E250-48B2-9BA2-7B7054397F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Više od 90% naših učenika smatra da je zdrava prehrana važna, iako veći dio njih (61%, tj. 86 učenika) ne misli da je to nešto o čemu treba previše misliti.</a:t>
            </a:r>
            <a:endParaRPr lang="en-GB" dirty="0"/>
          </a:p>
        </p:txBody>
      </p:sp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A0D34092-D660-4F7B-BC0A-C99516F813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850" y="2158206"/>
            <a:ext cx="8496300" cy="3686175"/>
          </a:xfrm>
        </p:spPr>
      </p:pic>
    </p:spTree>
    <p:extLst>
      <p:ext uri="{BB962C8B-B14F-4D97-AF65-F5344CB8AC3E}">
        <p14:creationId xmlns:p14="http://schemas.microsoft.com/office/powerpoint/2010/main" val="23788296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zervirano mjesto sadržaja 4">
            <a:extLst>
              <a:ext uri="{FF2B5EF4-FFF2-40B4-BE49-F238E27FC236}">
                <a16:creationId xmlns:a16="http://schemas.microsoft.com/office/drawing/2014/main" id="{A74E1F9B-E460-449A-B30C-A4B3B95041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94855" y="290945"/>
            <a:ext cx="5624945" cy="588601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r-HR" dirty="0"/>
              <a:t>Najviše je učenika (njih 106) ocijenilo da je za njihovo zdravlje izrazito važno izbjegavati ovisničko ponašanje.</a:t>
            </a:r>
          </a:p>
          <a:p>
            <a:pPr marL="0" indent="0">
              <a:buNone/>
            </a:pPr>
            <a:r>
              <a:rPr lang="hr-HR" dirty="0"/>
              <a:t>Sljedeće po važnosti (81 učenik) je konzumiranje dovoljne količine vode uz izbjegavanje zaslađenih napitaka.</a:t>
            </a:r>
          </a:p>
          <a:p>
            <a:pPr marL="0" indent="0">
              <a:buNone/>
            </a:pPr>
            <a:r>
              <a:rPr lang="hr-HR" dirty="0"/>
              <a:t>75 učenika je svakodnevnu fizičku aktivnost ocijenilo izrazito važnom za zdravlje, a 74 su učenika istu ocjenu dali i kategorijama „boravak na svježem zraku” i „kvalitetan san”. </a:t>
            </a:r>
          </a:p>
          <a:p>
            <a:pPr marL="0" indent="0">
              <a:buNone/>
            </a:pPr>
            <a:r>
              <a:rPr lang="hr-HR" dirty="0"/>
              <a:t>Najmanje je učenika (73) kao izrazito važnu za zdravlje ocijenilo zdravu prehranu. 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8" name="Rezervirano mjesto sadržaja 7">
            <a:extLst>
              <a:ext uri="{FF2B5EF4-FFF2-40B4-BE49-F238E27FC236}">
                <a16:creationId xmlns:a16="http://schemas.microsoft.com/office/drawing/2014/main" id="{06A06DF5-4C80-40E8-AE01-B18C7E787FA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6109" y="1839190"/>
            <a:ext cx="5829319" cy="2969653"/>
          </a:xfrm>
        </p:spPr>
      </p:pic>
    </p:spTree>
    <p:extLst>
      <p:ext uri="{BB962C8B-B14F-4D97-AF65-F5344CB8AC3E}">
        <p14:creationId xmlns:p14="http://schemas.microsoft.com/office/powerpoint/2010/main" val="2749824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>
            <a:extLst>
              <a:ext uri="{FF2B5EF4-FFF2-40B4-BE49-F238E27FC236}">
                <a16:creationId xmlns:a16="http://schemas.microsoft.com/office/drawing/2014/main" id="{82FFBD39-514C-416D-B2CB-469D76EBE8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Rezervirano mjesto sadržaja 4">
            <a:extLst>
              <a:ext uri="{FF2B5EF4-FFF2-40B4-BE49-F238E27FC236}">
                <a16:creationId xmlns:a16="http://schemas.microsoft.com/office/drawing/2014/main" id="{677C5DB7-E943-4117-804C-8D311629884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GB" dirty="0" err="1"/>
              <a:t>Anketa</a:t>
            </a:r>
            <a:r>
              <a:rPr lang="en-GB" dirty="0"/>
              <a:t> je </a:t>
            </a:r>
            <a:r>
              <a:rPr lang="en-GB" dirty="0" err="1"/>
              <a:t>osmišljena</a:t>
            </a:r>
            <a:r>
              <a:rPr lang="en-GB" dirty="0"/>
              <a:t> za </a:t>
            </a:r>
            <a:r>
              <a:rPr lang="en-GB" dirty="0" err="1"/>
              <a:t>ispitivanje</a:t>
            </a:r>
            <a:r>
              <a:rPr lang="en-GB" dirty="0"/>
              <a:t> </a:t>
            </a:r>
            <a:r>
              <a:rPr lang="en-GB" dirty="0" err="1"/>
              <a:t>stavova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mišljenja</a:t>
            </a:r>
            <a:r>
              <a:rPr lang="en-GB" dirty="0"/>
              <a:t> </a:t>
            </a:r>
            <a:r>
              <a:rPr lang="hr-HR" dirty="0"/>
              <a:t>naših učenika</a:t>
            </a:r>
            <a:r>
              <a:rPr lang="en-GB" dirty="0"/>
              <a:t> o</a:t>
            </a:r>
            <a:r>
              <a:rPr lang="hr-HR" dirty="0"/>
              <a:t> njihovim</a:t>
            </a:r>
            <a:r>
              <a:rPr lang="en-GB" dirty="0"/>
              <a:t> </a:t>
            </a:r>
            <a:r>
              <a:rPr lang="en-GB" dirty="0" err="1"/>
              <a:t>prehrambenim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drugim</a:t>
            </a:r>
            <a:r>
              <a:rPr lang="en-GB" dirty="0"/>
              <a:t> </a:t>
            </a:r>
            <a:r>
              <a:rPr lang="en-GB" dirty="0" err="1"/>
              <a:t>životnim</a:t>
            </a:r>
            <a:r>
              <a:rPr lang="en-GB" dirty="0"/>
              <a:t> </a:t>
            </a:r>
            <a:r>
              <a:rPr lang="en-GB" dirty="0" err="1"/>
              <a:t>navikam</a:t>
            </a:r>
            <a:r>
              <a:rPr lang="hr-HR" dirty="0"/>
              <a:t>a.</a:t>
            </a:r>
            <a:endParaRPr lang="en-GB" dirty="0"/>
          </a:p>
          <a:p>
            <a:r>
              <a:rPr lang="en-GB" dirty="0" err="1"/>
              <a:t>Anketu</a:t>
            </a:r>
            <a:r>
              <a:rPr lang="en-GB" dirty="0"/>
              <a:t> </a:t>
            </a:r>
            <a:r>
              <a:rPr lang="en-GB" dirty="0" err="1"/>
              <a:t>su</a:t>
            </a:r>
            <a:r>
              <a:rPr lang="en-GB" dirty="0"/>
              <a:t> </a:t>
            </a:r>
            <a:r>
              <a:rPr lang="en-GB" dirty="0" err="1"/>
              <a:t>ispun</a:t>
            </a:r>
            <a:r>
              <a:rPr lang="hr-HR" dirty="0" err="1"/>
              <a:t>javali</a:t>
            </a:r>
            <a:r>
              <a:rPr lang="hr-HR" dirty="0"/>
              <a:t> učenici</a:t>
            </a:r>
            <a:r>
              <a:rPr lang="en-GB" dirty="0"/>
              <a:t> 5.-8. </a:t>
            </a:r>
            <a:r>
              <a:rPr lang="en-GB" dirty="0" err="1"/>
              <a:t>razreda</a:t>
            </a:r>
            <a:r>
              <a:rPr lang="en-GB" dirty="0"/>
              <a:t>, a </a:t>
            </a:r>
            <a:r>
              <a:rPr lang="en-GB" dirty="0" err="1"/>
              <a:t>anketa</a:t>
            </a:r>
            <a:r>
              <a:rPr lang="en-GB" dirty="0"/>
              <a:t> je </a:t>
            </a:r>
            <a:r>
              <a:rPr lang="en-GB" dirty="0" err="1"/>
              <a:t>bila</a:t>
            </a:r>
            <a:r>
              <a:rPr lang="en-GB" dirty="0"/>
              <a:t> </a:t>
            </a:r>
            <a:r>
              <a:rPr lang="en-GB" dirty="0" err="1"/>
              <a:t>otvorena</a:t>
            </a:r>
            <a:r>
              <a:rPr lang="en-GB" dirty="0"/>
              <a:t> za </a:t>
            </a:r>
            <a:r>
              <a:rPr lang="en-GB" dirty="0" err="1"/>
              <a:t>odgovore</a:t>
            </a:r>
            <a:r>
              <a:rPr lang="en-GB" dirty="0"/>
              <a:t> </a:t>
            </a:r>
            <a:r>
              <a:rPr lang="en-GB" dirty="0" err="1"/>
              <a:t>tijekom</a:t>
            </a:r>
            <a:r>
              <a:rPr lang="en-GB" dirty="0"/>
              <a:t> </a:t>
            </a:r>
            <a:r>
              <a:rPr lang="en-GB" dirty="0" err="1"/>
              <a:t>rujna</a:t>
            </a:r>
            <a:r>
              <a:rPr lang="en-GB" dirty="0"/>
              <a:t> (12.-30.rujna 2022.)</a:t>
            </a:r>
          </a:p>
          <a:p>
            <a:r>
              <a:rPr lang="en-GB" dirty="0"/>
              <a:t>Na </a:t>
            </a:r>
            <a:r>
              <a:rPr lang="en-GB" dirty="0" err="1"/>
              <a:t>anketna</a:t>
            </a:r>
            <a:r>
              <a:rPr lang="en-GB" dirty="0"/>
              <a:t> je </a:t>
            </a:r>
            <a:r>
              <a:rPr lang="en-GB" dirty="0" err="1"/>
              <a:t>pitanja</a:t>
            </a:r>
            <a:r>
              <a:rPr lang="en-GB" dirty="0"/>
              <a:t> </a:t>
            </a:r>
            <a:r>
              <a:rPr lang="en-GB" dirty="0" err="1"/>
              <a:t>odgovorio</a:t>
            </a:r>
            <a:r>
              <a:rPr lang="en-GB" dirty="0"/>
              <a:t> 1</a:t>
            </a:r>
            <a:r>
              <a:rPr lang="hr-HR" dirty="0"/>
              <a:t>41</a:t>
            </a:r>
            <a:r>
              <a:rPr lang="en-GB" dirty="0"/>
              <a:t> </a:t>
            </a:r>
            <a:r>
              <a:rPr lang="hr-HR" dirty="0"/>
              <a:t>učenik, od toga 68 dječaka i 73 djevojčice</a:t>
            </a:r>
            <a:r>
              <a:rPr lang="en-GB" dirty="0"/>
              <a:t>. </a:t>
            </a:r>
          </a:p>
          <a:p>
            <a:endParaRPr lang="en-GB" dirty="0"/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1C57232A-C64C-4A31-BF3D-8E7AAD80588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hr-HR" dirty="0"/>
              <a:t>Na anketu je odgovorilo najviše učenika 7.c razreda, a najmanje je odgovora učenika 5.c razreda.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532630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ACC246C-3830-4B78-AC5F-9D70FE7666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Prehrambene navike</a:t>
            </a:r>
            <a:endParaRPr lang="en-GB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EF5B5AA-56A0-4B09-8059-EFE0101A1C2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hr-HR" dirty="0"/>
              <a:t>47 učenika smatra da su njihove prehrambene navike dobre, većina (61,7% - 87 učenika) smatra da bi mogle biti i bolje. Samo 5 učenika svoje prehrambene navike smatra lošima.</a:t>
            </a:r>
          </a:p>
          <a:p>
            <a:r>
              <a:rPr lang="hr-HR" dirty="0"/>
              <a:t>115 učenika je svjesno povezanosti zdravlja i prehrambenih navika, ali zabrinjava da njih 26 smatra da ta veza ne postoji ili ne znaju jesu li zdravlje i prehrana povezani. </a:t>
            </a:r>
            <a:endParaRPr lang="en-GB" dirty="0"/>
          </a:p>
        </p:txBody>
      </p:sp>
      <p:pic>
        <p:nvPicPr>
          <p:cNvPr id="6" name="Rezervirano mjesto sadržaja 5">
            <a:extLst>
              <a:ext uri="{FF2B5EF4-FFF2-40B4-BE49-F238E27FC236}">
                <a16:creationId xmlns:a16="http://schemas.microsoft.com/office/drawing/2014/main" id="{588D9C32-A817-41D2-99E6-0DEDECAF13E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5455" y="1677157"/>
            <a:ext cx="5582528" cy="4996188"/>
          </a:xfrm>
        </p:spPr>
      </p:pic>
    </p:spTree>
    <p:extLst>
      <p:ext uri="{BB962C8B-B14F-4D97-AF65-F5344CB8AC3E}">
        <p14:creationId xmlns:p14="http://schemas.microsoft.com/office/powerpoint/2010/main" val="16731260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8E6099D-A459-4473-A24F-2ABCDD0E19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3682" y="4239491"/>
            <a:ext cx="4447309" cy="1937472"/>
          </a:xfrm>
        </p:spPr>
        <p:txBody>
          <a:bodyPr/>
          <a:lstStyle/>
          <a:p>
            <a:pPr marL="0" indent="0">
              <a:buNone/>
            </a:pPr>
            <a:r>
              <a:rPr lang="hr-HR" dirty="0"/>
              <a:t>Najveći dio naših učenika (njih 129, tj. 91.5% konzumira 3 ili više obroka u danu).</a:t>
            </a: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12" name="Rezervirano mjesto sadržaja 11">
            <a:extLst>
              <a:ext uri="{FF2B5EF4-FFF2-40B4-BE49-F238E27FC236}">
                <a16:creationId xmlns:a16="http://schemas.microsoft.com/office/drawing/2014/main" id="{5195BA59-9B5A-430A-B35D-E40DCA54D2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519545"/>
            <a:ext cx="5257800" cy="5657418"/>
          </a:xfrm>
        </p:spPr>
        <p:txBody>
          <a:bodyPr/>
          <a:lstStyle/>
          <a:p>
            <a:pPr marL="0" indent="0">
              <a:buNone/>
            </a:pPr>
            <a:r>
              <a:rPr lang="hr-HR" dirty="0"/>
              <a:t>Samo dva učenika nikada ne jedu zajutrak, ali ih je znatan broj (66 učenika) koji ovaj izuzetno važan obrok jedu samo ponekad. </a:t>
            </a:r>
            <a:endParaRPr lang="en-GB" dirty="0"/>
          </a:p>
        </p:txBody>
      </p:sp>
      <p:pic>
        <p:nvPicPr>
          <p:cNvPr id="14" name="Slika 13">
            <a:extLst>
              <a:ext uri="{FF2B5EF4-FFF2-40B4-BE49-F238E27FC236}">
                <a16:creationId xmlns:a16="http://schemas.microsoft.com/office/drawing/2014/main" id="{7FEE500D-537F-4468-ABFF-32726A1D7B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696" y="681037"/>
            <a:ext cx="5257800" cy="2238766"/>
          </a:xfrm>
          <a:prstGeom prst="rect">
            <a:avLst/>
          </a:prstGeom>
        </p:spPr>
      </p:pic>
      <p:pic>
        <p:nvPicPr>
          <p:cNvPr id="16" name="Slika 15">
            <a:extLst>
              <a:ext uri="{FF2B5EF4-FFF2-40B4-BE49-F238E27FC236}">
                <a16:creationId xmlns:a16="http://schemas.microsoft.com/office/drawing/2014/main" id="{74567BBE-60BE-433B-9C0D-C3B1E9DB4E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1258" y="3227625"/>
            <a:ext cx="4752542" cy="2023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9188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E02AF5F-53EE-47D3-BCC6-970BD3AAC0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9410" y="0"/>
            <a:ext cx="10515600" cy="1325563"/>
          </a:xfrm>
        </p:spPr>
        <p:txBody>
          <a:bodyPr/>
          <a:lstStyle/>
          <a:p>
            <a:r>
              <a:rPr lang="hr-HR" dirty="0"/>
              <a:t>Koliko često naši učenici jedu voće i povrće?</a:t>
            </a:r>
            <a:endParaRPr lang="en-GB" dirty="0"/>
          </a:p>
        </p:txBody>
      </p:sp>
      <p:pic>
        <p:nvPicPr>
          <p:cNvPr id="7" name="Rezervirano mjesto sadržaja 6">
            <a:extLst>
              <a:ext uri="{FF2B5EF4-FFF2-40B4-BE49-F238E27FC236}">
                <a16:creationId xmlns:a16="http://schemas.microsoft.com/office/drawing/2014/main" id="{19141732-4BA7-4791-982A-09FAFFA5ED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466" y="1076252"/>
            <a:ext cx="6654744" cy="5469129"/>
          </a:xfrm>
        </p:spPr>
      </p:pic>
    </p:spTree>
    <p:extLst>
      <p:ext uri="{BB962C8B-B14F-4D97-AF65-F5344CB8AC3E}">
        <p14:creationId xmlns:p14="http://schemas.microsoft.com/office/powerpoint/2010/main" val="34411695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CAA3EFC-F9EA-456B-9AC6-A199AE0994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Tople obroke svakodnevno konzumira 61,7% (87) naših učenika. Njih 9 topli obrok konzumira samo jednom tjedno ili rjeđe. </a:t>
            </a:r>
            <a:endParaRPr lang="en-GB" dirty="0"/>
          </a:p>
        </p:txBody>
      </p:sp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8927C01C-CA9A-4F05-8B36-4A4382DED4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4987" y="2115344"/>
            <a:ext cx="8582025" cy="3771900"/>
          </a:xfrm>
        </p:spPr>
      </p:pic>
    </p:spTree>
    <p:extLst>
      <p:ext uri="{BB962C8B-B14F-4D97-AF65-F5344CB8AC3E}">
        <p14:creationId xmlns:p14="http://schemas.microsoft.com/office/powerpoint/2010/main" val="39599449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Rezervirano mjesto sadržaja 7">
            <a:extLst>
              <a:ext uri="{FF2B5EF4-FFF2-40B4-BE49-F238E27FC236}">
                <a16:creationId xmlns:a16="http://schemas.microsoft.com/office/drawing/2014/main" id="{7ABCFDE6-2B56-4B69-B7EF-7AC70567E77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721" y="1602973"/>
            <a:ext cx="5770562" cy="4573990"/>
          </a:xfrm>
        </p:spPr>
      </p:pic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EE348C63-5DAD-444F-B713-4CB3011EC8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426027"/>
            <a:ext cx="5663045" cy="5750936"/>
          </a:xfrm>
        </p:spPr>
        <p:txBody>
          <a:bodyPr/>
          <a:lstStyle/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hr-HR" dirty="0"/>
              <a:t>49 učenika (njih 34,8 %) svakodnevno jede slatkiše, a grickalice njih 16 (11,3 %). Iako nisu veliki brojevi, važno je učenike stalno upozoravati na posljedice konzumiranja ovih prehrambenih proizvoda i upućivati ih na zdravije inačice.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9" name="Naslov 1">
            <a:extLst>
              <a:ext uri="{FF2B5EF4-FFF2-40B4-BE49-F238E27FC236}">
                <a16:creationId xmlns:a16="http://schemas.microsoft.com/office/drawing/2014/main" id="{D65778E0-DC9A-4B61-A85D-639DD97D95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9410" y="0"/>
            <a:ext cx="10515600" cy="1325563"/>
          </a:xfrm>
        </p:spPr>
        <p:txBody>
          <a:bodyPr/>
          <a:lstStyle/>
          <a:p>
            <a:r>
              <a:rPr lang="hr-HR" dirty="0"/>
              <a:t>Koliko često naši učenici jedu grickalice i slatkiše?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02761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zervirano mjesto teksta 5">
            <a:extLst>
              <a:ext uri="{FF2B5EF4-FFF2-40B4-BE49-F238E27FC236}">
                <a16:creationId xmlns:a16="http://schemas.microsoft.com/office/drawing/2014/main" id="{B3AFBF15-017D-4EF4-B06D-319270139E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0634" y="548553"/>
            <a:ext cx="5157787" cy="823912"/>
          </a:xfrm>
        </p:spPr>
        <p:txBody>
          <a:bodyPr>
            <a:normAutofit fontScale="92500"/>
          </a:bodyPr>
          <a:lstStyle/>
          <a:p>
            <a:r>
              <a:rPr lang="hr-HR" dirty="0"/>
              <a:t>Čak 112 učenika tvrdi da rijetko konzumiraju brzu hranu (</a:t>
            </a:r>
            <a:r>
              <a:rPr lang="hr-HR" dirty="0" err="1"/>
              <a:t>fast</a:t>
            </a:r>
            <a:r>
              <a:rPr lang="hr-HR" dirty="0"/>
              <a:t> </a:t>
            </a:r>
            <a:r>
              <a:rPr lang="hr-HR" dirty="0" err="1"/>
              <a:t>food</a:t>
            </a:r>
            <a:r>
              <a:rPr lang="hr-HR" dirty="0"/>
              <a:t>).</a:t>
            </a:r>
            <a:endParaRPr lang="en-GB" dirty="0"/>
          </a:p>
        </p:txBody>
      </p:sp>
      <p:pic>
        <p:nvPicPr>
          <p:cNvPr id="11" name="Rezervirano mjesto sadržaja 10">
            <a:extLst>
              <a:ext uri="{FF2B5EF4-FFF2-40B4-BE49-F238E27FC236}">
                <a16:creationId xmlns:a16="http://schemas.microsoft.com/office/drawing/2014/main" id="{E5019550-0B06-49F2-B41D-8ABE12CB650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506" y="2329310"/>
            <a:ext cx="5157787" cy="2199380"/>
          </a:xfrm>
        </p:spPr>
      </p:pic>
      <p:sp>
        <p:nvSpPr>
          <p:cNvPr id="8" name="Rezervirano mjesto teksta 7">
            <a:extLst>
              <a:ext uri="{FF2B5EF4-FFF2-40B4-BE49-F238E27FC236}">
                <a16:creationId xmlns:a16="http://schemas.microsoft.com/office/drawing/2014/main" id="{7E46D01A-F325-4BEC-9483-AC23495AED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263245" y="548553"/>
            <a:ext cx="5183188" cy="823912"/>
          </a:xfrm>
        </p:spPr>
        <p:txBody>
          <a:bodyPr>
            <a:normAutofit fontScale="92500"/>
          </a:bodyPr>
          <a:lstStyle/>
          <a:p>
            <a:r>
              <a:rPr lang="hr-HR" dirty="0"/>
              <a:t>122 naša učenika žeđ gase vodom češće nego bilo kojim drugim napitkom. </a:t>
            </a:r>
            <a:endParaRPr lang="en-GB" dirty="0"/>
          </a:p>
        </p:txBody>
      </p:sp>
      <p:pic>
        <p:nvPicPr>
          <p:cNvPr id="13" name="Rezervirano mjesto sadržaja 12">
            <a:extLst>
              <a:ext uri="{FF2B5EF4-FFF2-40B4-BE49-F238E27FC236}">
                <a16:creationId xmlns:a16="http://schemas.microsoft.com/office/drawing/2014/main" id="{9BBC11C3-6FB9-498A-8BF8-4558DCE5D92F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709" y="2447578"/>
            <a:ext cx="5183188" cy="2186106"/>
          </a:xfrm>
        </p:spPr>
      </p:pic>
    </p:spTree>
    <p:extLst>
      <p:ext uri="{BB962C8B-B14F-4D97-AF65-F5344CB8AC3E}">
        <p14:creationId xmlns:p14="http://schemas.microsoft.com/office/powerpoint/2010/main" val="35506096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zervirano mjesto sadržaja 7">
            <a:extLst>
              <a:ext uri="{FF2B5EF4-FFF2-40B4-BE49-F238E27FC236}">
                <a16:creationId xmlns:a16="http://schemas.microsoft.com/office/drawing/2014/main" id="{4B811104-3E34-4900-85E4-72855BC200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3064" y="187036"/>
            <a:ext cx="10740736" cy="5989927"/>
          </a:xfrm>
        </p:spPr>
        <p:txBody>
          <a:bodyPr/>
          <a:lstStyle/>
          <a:p>
            <a:pPr marL="0" indent="0">
              <a:buNone/>
            </a:pPr>
            <a:r>
              <a:rPr lang="hr-HR" dirty="0"/>
              <a:t>Bavljenje sportom i boravak na svježem zraku iznimno su važni u očuvanju zdravlja. Većina je naših učenika svjesna ovih činjenica te se svakodnevno sportom bavi njih 58,2%, a na zraku više od dva sata dnevno provede njih 56,8 %. 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10" name="Slika 9">
            <a:extLst>
              <a:ext uri="{FF2B5EF4-FFF2-40B4-BE49-F238E27FC236}">
                <a16:creationId xmlns:a16="http://schemas.microsoft.com/office/drawing/2014/main" id="{0781AEA0-3728-4984-9209-1BF900562D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8519" y="2077429"/>
            <a:ext cx="5582645" cy="4676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03587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485</Words>
  <Application>Microsoft Office PowerPoint</Application>
  <PresentationFormat>Široki zaslon</PresentationFormat>
  <Paragraphs>27</Paragraphs>
  <Slides>12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Tema sustava Office</vt:lpstr>
      <vt:lpstr>UVODNA ANKETA ERASMUS+ PROJEKTA „ZDRAVO JE PRAVO”</vt:lpstr>
      <vt:lpstr>PowerPoint prezentacija</vt:lpstr>
      <vt:lpstr>Prehrambene navike</vt:lpstr>
      <vt:lpstr>PowerPoint prezentacija</vt:lpstr>
      <vt:lpstr>Koliko često naši učenici jedu voće i povrće?</vt:lpstr>
      <vt:lpstr>Tople obroke svakodnevno konzumira 61,7% (87) naših učenika. Njih 9 topli obrok konzumira samo jednom tjedno ili rjeđe. </vt:lpstr>
      <vt:lpstr>Koliko često naši učenici jedu grickalice i slatkiše?</vt:lpstr>
      <vt:lpstr>PowerPoint prezentacija</vt:lpstr>
      <vt:lpstr>PowerPoint prezentacija</vt:lpstr>
      <vt:lpstr>Ekrani – koliko vremena oduzmu našim učenicima?</vt:lpstr>
      <vt:lpstr>Više od 90% naših učenika smatra da je zdrava prehrana važna, iako veći dio njih (61%, tj. 86 učenika) ne misli da je to nešto o čemu treba previše misliti.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UVODNA ANKETA ERASMUS+ PROJEKTA „ZDRAVO JE PRAVO”</dc:title>
  <dc:creator>Korisnik</dc:creator>
  <cp:lastModifiedBy>Korisnik</cp:lastModifiedBy>
  <cp:revision>5</cp:revision>
  <dcterms:created xsi:type="dcterms:W3CDTF">2022-12-13T15:36:19Z</dcterms:created>
  <dcterms:modified xsi:type="dcterms:W3CDTF">2022-12-13T16:24:51Z</dcterms:modified>
</cp:coreProperties>
</file>