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4" autoAdjust="0"/>
    <p:restoredTop sz="94660"/>
  </p:normalViewPr>
  <p:slideViewPr>
    <p:cSldViewPr snapToGrid="0">
      <p:cViewPr varScale="1">
        <p:scale>
          <a:sx n="80" d="100"/>
          <a:sy n="80" d="100"/>
        </p:scale>
        <p:origin x="6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xkfiojp5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8EDD6C-E597-72EA-FCE2-C1C5A77A92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Kemijske reakcije</a:t>
            </a:r>
            <a:br>
              <a:rPr lang="hr-H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hr-H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i jednadžbe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341F830-59C8-F8E3-B870-2C45A9FF8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242443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04FD93-DE9C-ECFA-8FAA-F1E9B3C6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Osnovni pojmovi</a:t>
            </a:r>
            <a:b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</a:br>
            <a:r>
              <a:rPr lang="hr-HR" sz="2700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definiraj</a:t>
            </a:r>
            <a:r>
              <a:rPr lang="hr-HR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:</a:t>
            </a:r>
            <a:endParaRPr lang="hr-HR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EA6690-4BAD-4429-B3A5-B1F6A3D42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00B0F0"/>
                </a:solidFill>
              </a:rPr>
              <a:t>Vrste kemijskih reakcija</a:t>
            </a:r>
          </a:p>
          <a:p>
            <a:r>
              <a:rPr lang="hr-HR" dirty="0">
                <a:solidFill>
                  <a:srgbClr val="00B0F0"/>
                </a:solidFill>
              </a:rPr>
              <a:t>Tvari koje sudjeluju u reakciji</a:t>
            </a:r>
          </a:p>
          <a:p>
            <a:r>
              <a:rPr lang="hr-HR" dirty="0">
                <a:solidFill>
                  <a:srgbClr val="00B0F0"/>
                </a:solidFill>
              </a:rPr>
              <a:t>Zakon o očuvanju mase</a:t>
            </a:r>
          </a:p>
          <a:p>
            <a:r>
              <a:rPr lang="hr-HR" dirty="0">
                <a:solidFill>
                  <a:srgbClr val="00B0F0"/>
                </a:solidFill>
              </a:rPr>
              <a:t>Promjene energije(egzotermne i endotermne reakcije</a:t>
            </a:r>
          </a:p>
          <a:p>
            <a:r>
              <a:rPr lang="hr-HR" dirty="0">
                <a:solidFill>
                  <a:srgbClr val="00B0F0"/>
                </a:solidFill>
              </a:rPr>
              <a:t>Kemijska jednadžba</a:t>
            </a:r>
          </a:p>
          <a:p>
            <a:r>
              <a:rPr lang="hr-HR" dirty="0">
                <a:solidFill>
                  <a:srgbClr val="00B0F0"/>
                </a:solidFill>
              </a:rPr>
              <a:t>Značenje kemijske jednadžbe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122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914C01-3296-5644-E7C7-0B7412E4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Primjena:</a:t>
            </a:r>
            <a:b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</a:br>
            <a:r>
              <a:rPr lang="hr-HR" sz="2700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(zakon o očuvanju mase i kemijske jednadžbe)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D01BCB-3DE2-3EBD-04FC-444CE1578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Kemijskom reakcijom 62,5 g vodika s kisikom nastaje 120 g vode. Izračunaj masu kisika koji sudjeluje u reakciji.</a:t>
            </a: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00B0F0"/>
                </a:solidFill>
              </a:rPr>
              <a:t>Kemijska reakcija:________________________________</a:t>
            </a:r>
          </a:p>
          <a:p>
            <a:pPr marL="457200" indent="-457200">
              <a:buAutoNum type="alphaLcParenR"/>
            </a:pPr>
            <a:endParaRPr lang="hr-HR" dirty="0">
              <a:solidFill>
                <a:srgbClr val="00B0F0"/>
              </a:solidFill>
            </a:endParaRP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00B0F0"/>
                </a:solidFill>
              </a:rPr>
              <a:t>Kemijska jednadžba:____________________________________</a:t>
            </a:r>
            <a:br>
              <a:rPr lang="hr-HR" dirty="0">
                <a:solidFill>
                  <a:srgbClr val="00B0F0"/>
                </a:solidFill>
              </a:rPr>
            </a:br>
            <a:endParaRPr lang="hr-HR" dirty="0">
              <a:solidFill>
                <a:srgbClr val="00B0F0"/>
              </a:solidFill>
            </a:endParaRP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00B0F0"/>
                </a:solidFill>
              </a:rPr>
              <a:t>Zakon o očuvanju mase:__________________________________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                                       račun: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       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                                                                                                    rezultat:__________</a:t>
            </a:r>
          </a:p>
        </p:txBody>
      </p:sp>
    </p:spTree>
    <p:extLst>
      <p:ext uri="{BB962C8B-B14F-4D97-AF65-F5344CB8AC3E}">
        <p14:creationId xmlns:p14="http://schemas.microsoft.com/office/powerpoint/2010/main" val="288256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C0315B-8426-AED3-9742-3E46802D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Izjednačavanje kemijskih jednadžbi</a:t>
            </a:r>
            <a:b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</a:br>
            <a:r>
              <a:rPr lang="hr-HR" sz="2700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napomena: obvezna provjera broja atoma!</a:t>
            </a:r>
            <a:endParaRPr lang="hr-HR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6848F3-912B-9386-52AF-7FED29495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41042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hr-HR" sz="2400" dirty="0">
                <a:solidFill>
                  <a:srgbClr val="00B0F0"/>
                </a:solidFill>
                <a:cs typeface="KacstBook" panose="02000000000000000000" pitchFamily="2" charset="-78"/>
              </a:rPr>
              <a:t>Izjednači kemijsku jednadžbu i napiši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Gill Sans MT" panose="020B0502020104020203"/>
                <a:ea typeface="+mn-ea"/>
                <a:cs typeface="KacstBook" panose="02000000000000000000" pitchFamily="2" charset="-78"/>
              </a:rPr>
              <a:t>kvalitativno i kvantitativno značenje </a:t>
            </a:r>
            <a:r>
              <a:rPr lang="hr-HR" sz="2400" dirty="0">
                <a:solidFill>
                  <a:srgbClr val="00B0F0"/>
                </a:solidFill>
                <a:cs typeface="KacstBook" panose="02000000000000000000" pitchFamily="2" charset="-78"/>
              </a:rPr>
              <a:t>:</a:t>
            </a:r>
          </a:p>
          <a:p>
            <a:pPr marL="0" indent="0">
              <a:buNone/>
            </a:pPr>
            <a:endParaRPr lang="hr-HR" dirty="0">
              <a:solidFill>
                <a:srgbClr val="00B0F0"/>
              </a:solidFill>
              <a:cs typeface="KacstBook" panose="02000000000000000000" pitchFamily="2" charset="-78"/>
            </a:endParaRPr>
          </a:p>
          <a:p>
            <a:pPr marL="0" indent="0">
              <a:buNone/>
            </a:pPr>
            <a:endParaRPr lang="hr-HR" dirty="0">
              <a:solidFill>
                <a:srgbClr val="00B0F0"/>
              </a:solidFill>
              <a:cs typeface="KacstBook" panose="02000000000000000000" pitchFamily="2" charset="-78"/>
            </a:endParaRPr>
          </a:p>
          <a:p>
            <a:pPr marL="457200" indent="-457200">
              <a:buAutoNum type="alphaLcParenR" startAt="2"/>
            </a:pPr>
            <a:r>
              <a:rPr lang="hr-HR" sz="2400" dirty="0">
                <a:solidFill>
                  <a:srgbClr val="00B0F0"/>
                </a:solidFill>
                <a:cs typeface="KacstBook" panose="02000000000000000000" pitchFamily="2" charset="-78"/>
              </a:rPr>
              <a:t>Dovrši i izjednači kemijsku jednadžbu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  <a:cs typeface="KacstBook" panose="02000000000000000000" pitchFamily="2" charset="-78"/>
              </a:rPr>
              <a:t>         </a:t>
            </a:r>
          </a:p>
          <a:p>
            <a:pPr marL="457200" indent="-457200">
              <a:buAutoNum type="alphaLcParenR"/>
            </a:pPr>
            <a:endParaRPr lang="hr-HR" dirty="0">
              <a:solidFill>
                <a:srgbClr val="00B0F0"/>
              </a:solidFill>
              <a:cs typeface="KacstBook" panose="02000000000000000000" pitchFamily="2" charset="-78"/>
            </a:endParaRPr>
          </a:p>
          <a:p>
            <a:pPr marL="0" indent="0">
              <a:buNone/>
            </a:pPr>
            <a:endParaRPr lang="hr-HR" dirty="0">
              <a:solidFill>
                <a:srgbClr val="00B0F0"/>
              </a:solidFill>
              <a:cs typeface="KacstBook" panose="02000000000000000000" pitchFamily="2" charset="-78"/>
            </a:endParaRPr>
          </a:p>
          <a:p>
            <a:pPr marL="457200" indent="-457200">
              <a:buAutoNum type="alphaLcParenR" startAt="3"/>
            </a:pPr>
            <a:r>
              <a:rPr lang="hr-HR" sz="2400" dirty="0">
                <a:solidFill>
                  <a:srgbClr val="00B0F0"/>
                </a:solidFill>
                <a:cs typeface="KacstBook" panose="02000000000000000000" pitchFamily="2" charset="-78"/>
              </a:rPr>
              <a:t>Napiši i izjednači kemijsku jednadžbu; </a:t>
            </a:r>
            <a:r>
              <a:rPr lang="hr-HR" altLang="sr-Latn-RS" i="1" dirty="0">
                <a:solidFill>
                  <a:srgbClr val="00B0F0"/>
                </a:solidFill>
                <a:latin typeface="Arial" panose="020B0604020202020204" pitchFamily="34" charset="0"/>
                <a:cs typeface="KacstBook" panose="02000000000000000000" pitchFamily="2" charset="-78"/>
              </a:rPr>
              <a:t>gorenjem kalcija nastaje kalcijev oksid</a:t>
            </a:r>
            <a:endParaRPr lang="hr-HR" i="1" dirty="0">
              <a:solidFill>
                <a:srgbClr val="00B0F0"/>
              </a:solidFill>
              <a:cs typeface="KacstBook" panose="02000000000000000000" pitchFamily="2" charset="-78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1020E-37CF-DDF2-C10B-0AA471724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804" y="2791120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hr-HR" altLang="sr-Latn-R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 +    O</a:t>
            </a:r>
            <a:r>
              <a:rPr lang="hr-HR" altLang="sr-Latn-R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altLang="sr-Latn-R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→    CO</a:t>
            </a:r>
            <a:r>
              <a:rPr lang="hr-HR" altLang="sr-Latn-R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hr-HR" altLang="sr-Latn-RS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24">
            <a:extLst>
              <a:ext uri="{FF2B5EF4-FFF2-40B4-BE49-F238E27FC236}">
                <a16:creationId xmlns:a16="http://schemas.microsoft.com/office/drawing/2014/main" id="{2C5013AC-830B-473A-D50D-E21F86B10C9B}"/>
              </a:ext>
            </a:extLst>
          </p:cNvPr>
          <p:cNvGrpSpPr>
            <a:grpSpLocks/>
          </p:cNvGrpSpPr>
          <p:nvPr/>
        </p:nvGrpSpPr>
        <p:grpSpPr bwMode="auto">
          <a:xfrm>
            <a:off x="1425804" y="4209624"/>
            <a:ext cx="6858000" cy="708025"/>
            <a:chOff x="228600" y="1600200"/>
            <a:chExt cx="6858000" cy="707886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0485D66E-A4FD-6448-85E1-BA2D1AE81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1600200"/>
              <a:ext cx="68580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sz="4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hr-HR" altLang="sr-Latn-RS" sz="2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HgO</a:t>
              </a:r>
              <a:r>
                <a:rPr lang="hr-HR" altLang="sr-Latn-RS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→     Hg  +  ____</a:t>
              </a:r>
              <a:endParaRPr lang="hr-HR" altLang="sr-Latn-R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CC1250E2-E23A-6669-C0F7-C8D79C215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1600200"/>
              <a:ext cx="533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036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CA3D64-B15F-E54A-77BB-F1978B42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Prepoznaj i zaokruži: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BE63824-968A-A81C-09D4-BEAD790E0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1.) egzotermne i endotermne  promjene</a:t>
            </a: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00B0F0"/>
                </a:solidFill>
              </a:rPr>
              <a:t>taljenje željeza__________________ b) isparavanje vode ________________</a:t>
            </a:r>
          </a:p>
          <a:p>
            <a:pPr marL="0" indent="0">
              <a:buNone/>
            </a:pPr>
            <a:endParaRPr lang="hr-H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2. ) Pored svake kemijske reakcije upiši slovo A za analizu / S za sintezu . </a:t>
            </a: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00B0F0"/>
                </a:solidFill>
              </a:rPr>
              <a:t>voda → vodik +kisik ____ b) kalcij + klor→ kalcijev klorid  ______</a:t>
            </a:r>
          </a:p>
          <a:p>
            <a:pPr marL="457200" indent="-457200">
              <a:buAutoNum type="alphaLcParenR"/>
            </a:pPr>
            <a:endParaRPr lang="hr-H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3.) Označi </a:t>
            </a:r>
            <a:r>
              <a:rPr lang="hr-HR" dirty="0" err="1">
                <a:solidFill>
                  <a:srgbClr val="00B0F0"/>
                </a:solidFill>
              </a:rPr>
              <a:t>reaktante</a:t>
            </a:r>
            <a:r>
              <a:rPr lang="hr-HR" dirty="0">
                <a:solidFill>
                  <a:srgbClr val="00B0F0"/>
                </a:solidFill>
              </a:rPr>
              <a:t> (R) i produkte (P) u slijedećim reakcijama: 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magnezij+ jod → magnezijev jodid    /     amonijak→ dušik + vodik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____       ___       _______                   ______        ____    ____</a:t>
            </a:r>
          </a:p>
        </p:txBody>
      </p:sp>
    </p:spTree>
    <p:extLst>
      <p:ext uri="{BB962C8B-B14F-4D97-AF65-F5344CB8AC3E}">
        <p14:creationId xmlns:p14="http://schemas.microsoft.com/office/powerpoint/2010/main" val="413610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06D15C-841B-463B-8188-4FA22BBE6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Digitalne </a:t>
            </a:r>
            <a:r>
              <a:rPr lang="hr-HR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IGRE-</a:t>
            </a:r>
            <a:r>
              <a:rPr lang="hr-HR" cap="none" dirty="0" err="1">
                <a:solidFill>
                  <a:srgbClr val="FFC000"/>
                </a:solidFill>
                <a:latin typeface="Comic Sans MS" panose="030F0702030302020204" pitchFamily="66" charset="0"/>
              </a:rPr>
              <a:t>osmosmjerka</a:t>
            </a:r>
            <a:endParaRPr lang="hr-HR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62AB543-2CE4-48A1-AEF3-A3BF56983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sz="20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https://learningapps.org/watch?v=pxkfiojp524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231572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80</TotalTime>
  <Words>234</Words>
  <Application>Microsoft Office PowerPoint</Application>
  <PresentationFormat>Široki zaslon</PresentationFormat>
  <Paragraphs>44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Gill Sans MT</vt:lpstr>
      <vt:lpstr>Impact</vt:lpstr>
      <vt:lpstr>Značka</vt:lpstr>
      <vt:lpstr>Kemijske reakcije  i jednadžbe</vt:lpstr>
      <vt:lpstr>Osnovni pojmovi definiraj:</vt:lpstr>
      <vt:lpstr>Primjena: (zakon o očuvanju mase i kemijske jednadžbe)</vt:lpstr>
      <vt:lpstr>Izjednačavanje kemijskih jednadžbi napomena: obvezna provjera broja atoma!</vt:lpstr>
      <vt:lpstr>Prepoznaj i zaokruži:</vt:lpstr>
      <vt:lpstr>Digitalne IGRE-osmosmjerka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Kemijske reakcije  i jednadžbe</dc:title>
  <dc:creator>Darija Vištica</dc:creator>
  <cp:lastModifiedBy>Darija Vištica</cp:lastModifiedBy>
  <cp:revision>5</cp:revision>
  <dcterms:created xsi:type="dcterms:W3CDTF">2024-04-18T09:45:35Z</dcterms:created>
  <dcterms:modified xsi:type="dcterms:W3CDTF">2024-04-18T12:17:34Z</dcterms:modified>
</cp:coreProperties>
</file>