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7" r:id="rId5"/>
    <p:sldId id="268" r:id="rId6"/>
    <p:sldId id="272" r:id="rId7"/>
    <p:sldId id="271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5EA91C-2BC6-4952-A61E-07388410B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5516" y="529383"/>
            <a:ext cx="8689976" cy="2509213"/>
          </a:xfrm>
        </p:spPr>
        <p:txBody>
          <a:bodyPr/>
          <a:lstStyle/>
          <a:p>
            <a:r>
              <a:rPr lang="hr-HR" sz="4800" dirty="0">
                <a:solidFill>
                  <a:srgbClr val="92D050"/>
                </a:solidFill>
                <a:effectLst/>
                <a:latin typeface="Algerian" panose="04020705040A02060702" pitchFamily="82" charset="0"/>
                <a:ea typeface="Calibri" panose="020F0502020204030204" pitchFamily="34" charset="0"/>
              </a:rPr>
              <a:t>Mini vrtovi-</a:t>
            </a:r>
            <a:r>
              <a:rPr lang="hr-HR" cap="none" dirty="0">
                <a:solidFill>
                  <a:srgbClr val="92D05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samoodrživi </a:t>
            </a:r>
            <a:r>
              <a:rPr lang="hr-HR" sz="4800" cap="none" dirty="0">
                <a:solidFill>
                  <a:srgbClr val="92D05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ekosustavi</a:t>
            </a:r>
            <a:endParaRPr lang="hr-HR" dirty="0">
              <a:solidFill>
                <a:srgbClr val="92D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45630EC-C408-4763-A56D-54A3F1BA1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368331" y="3491959"/>
            <a:ext cx="3626899" cy="27201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242BE1F4-2608-4372-BC6E-94BDEBC7C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7" y="255300"/>
            <a:ext cx="2138034" cy="34169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376F11B-DD3A-4DA2-A0FE-EC0714559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480301" y="3512674"/>
            <a:ext cx="3792621" cy="2844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712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C67124BF-ADEC-49BA-9C9D-1565FD8CE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2" y="2884501"/>
            <a:ext cx="2736160" cy="3572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E36510-9F01-4E1B-8A2E-5A56C8CF18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11569" y="294198"/>
            <a:ext cx="6936048" cy="3416445"/>
          </a:xfrm>
        </p:spPr>
        <p:txBody>
          <a:bodyPr/>
          <a:lstStyle/>
          <a:p>
            <a:pPr marL="0" indent="0">
              <a:buNone/>
            </a:pPr>
            <a:r>
              <a:rPr lang="hr-HR" cap="none" dirty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76CF917-8C10-4623-8CC6-97E14AE0DE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53" t="29079" r="8817"/>
          <a:stretch/>
        </p:blipFill>
        <p:spPr>
          <a:xfrm rot="5400000">
            <a:off x="7981192" y="3103763"/>
            <a:ext cx="3732850" cy="3647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Pravokutnik: nakošeni 6">
            <a:extLst>
              <a:ext uri="{FF2B5EF4-FFF2-40B4-BE49-F238E27FC236}">
                <a16:creationId xmlns:a16="http://schemas.microsoft.com/office/drawing/2014/main" id="{6DD38259-A935-4E83-9175-033EA0A374C3}"/>
              </a:ext>
            </a:extLst>
          </p:cNvPr>
          <p:cNvSpPr/>
          <p:nvPr/>
        </p:nvSpPr>
        <p:spPr>
          <a:xfrm>
            <a:off x="3896139" y="1622066"/>
            <a:ext cx="3379304" cy="2504661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rgbClr val="00B050"/>
                </a:solidFill>
                <a:latin typeface="Comic Sans MS" panose="030F0702030302020204" pitchFamily="66" charset="0"/>
              </a:rPr>
              <a:t>Na dodatnoj </a:t>
            </a:r>
            <a:r>
              <a:rPr lang="hr-HR">
                <a:solidFill>
                  <a:srgbClr val="00B050"/>
                </a:solidFill>
                <a:latin typeface="Comic Sans MS" panose="030F0702030302020204" pitchFamily="66" charset="0"/>
              </a:rPr>
              <a:t>nastavi kemije </a:t>
            </a:r>
            <a:r>
              <a:rPr lang="hr-HR" dirty="0">
                <a:solidFill>
                  <a:srgbClr val="00B050"/>
                </a:solidFill>
                <a:latin typeface="Comic Sans MS" panose="030F0702030302020204" pitchFamily="66" charset="0"/>
              </a:rPr>
              <a:t>smo naučili kako mali, samoodrživi ekosustavi mogu postati izvor učenja.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5906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B80C52-C43F-4CB4-A441-8E8C95E6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cap="none" dirty="0">
                <a:solidFill>
                  <a:srgbClr val="00B050"/>
                </a:solidFill>
                <a:latin typeface="Comic Sans MS" panose="030F0702030302020204" pitchFamily="66" charset="0"/>
              </a:rPr>
              <a:t>Biljke u zatvorenom eko-sustavu terarija preživljavaju zahvaljujući pažljivo uspostavljenoj ravnoteži koja imitira prirodne procese u većim ekosustavima.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63CB803-B66A-489A-94AE-A0D237935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620" y="2637691"/>
            <a:ext cx="1820645" cy="307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42FE78E7-A8E2-4060-A238-DE7326A5B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8" y="1194463"/>
            <a:ext cx="1452943" cy="2660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Rezervirano mjesto sadržaja 8">
            <a:extLst>
              <a:ext uri="{FF2B5EF4-FFF2-40B4-BE49-F238E27FC236}">
                <a16:creationId xmlns:a16="http://schemas.microsoft.com/office/drawing/2014/main" id="{9A2BA6D4-6E63-8DA1-D063-EC7A43C4B98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4087012" y="2366963"/>
            <a:ext cx="4017976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29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87BE25-FFAD-4D9F-AB7C-1603FFCE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Radionica</a:t>
            </a:r>
            <a:b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</a:b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 Izrada terarija</a:t>
            </a:r>
          </a:p>
        </p:txBody>
      </p:sp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BB3EBC70-8B26-4ED3-903C-17A580753CD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3038642" y="2931833"/>
            <a:ext cx="4124724" cy="3093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lačić za govor: ovalni 3">
            <a:extLst>
              <a:ext uri="{FF2B5EF4-FFF2-40B4-BE49-F238E27FC236}">
                <a16:creationId xmlns:a16="http://schemas.microsoft.com/office/drawing/2014/main" id="{6F8F8699-095A-4F05-94B8-53E85525199C}"/>
              </a:ext>
            </a:extLst>
          </p:cNvPr>
          <p:cNvSpPr/>
          <p:nvPr/>
        </p:nvSpPr>
        <p:spPr>
          <a:xfrm>
            <a:off x="238539" y="2663687"/>
            <a:ext cx="1804946" cy="1232452"/>
          </a:xfrm>
          <a:prstGeom prst="wedgeEllipseCallout">
            <a:avLst>
              <a:gd name="adj1" fmla="val 117551"/>
              <a:gd name="adj2" fmla="val 68741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solidFill>
                  <a:prstClr val="white"/>
                </a:solidFill>
                <a:latin typeface="Tw Cen MT" panose="020B0602020104020603"/>
              </a:rPr>
              <a:t>Kamenčići,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solidFill>
                  <a:prstClr val="white"/>
                </a:solidFill>
                <a:latin typeface="Tw Cen MT" panose="020B0602020104020603"/>
              </a:rPr>
              <a:t>s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loj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solidFill>
                  <a:prstClr val="white"/>
                </a:solidFill>
                <a:latin typeface="Tw Cen MT" panose="020B0602020104020603"/>
              </a:rPr>
              <a:t>a</a:t>
            </a: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kt.ugljena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A143A44-6B55-4A69-9EC5-6F501A5703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75" t="944"/>
          <a:stretch/>
        </p:blipFill>
        <p:spPr>
          <a:xfrm rot="5400000">
            <a:off x="7789818" y="2348424"/>
            <a:ext cx="3598910" cy="3578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7422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87BE25-FFAD-4D9F-AB7C-1603FFCE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Radionica</a:t>
            </a:r>
            <a:b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</a:b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 Izrada terarija</a:t>
            </a:r>
          </a:p>
        </p:txBody>
      </p:sp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47ED8D94-A3BF-4AA5-8DF1-7AA0E15D4BA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47463" y="3011019"/>
            <a:ext cx="4473144" cy="3424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lačić za govor: ovalni 3">
            <a:extLst>
              <a:ext uri="{FF2B5EF4-FFF2-40B4-BE49-F238E27FC236}">
                <a16:creationId xmlns:a16="http://schemas.microsoft.com/office/drawing/2014/main" id="{6F8F8699-095A-4F05-94B8-53E85525199C}"/>
              </a:ext>
            </a:extLst>
          </p:cNvPr>
          <p:cNvSpPr/>
          <p:nvPr/>
        </p:nvSpPr>
        <p:spPr>
          <a:xfrm>
            <a:off x="238539" y="2663687"/>
            <a:ext cx="1804946" cy="1232452"/>
          </a:xfrm>
          <a:prstGeom prst="wedgeEllipseCallout">
            <a:avLst>
              <a:gd name="adj1" fmla="val 117551"/>
              <a:gd name="adj2" fmla="val 68741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solidFill>
                  <a:prstClr val="white"/>
                </a:solidFill>
                <a:latin typeface="Tw Cen MT" panose="020B0602020104020603"/>
              </a:rPr>
              <a:t>s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loj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zemlje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1D09AFB-71BE-45FD-8471-5D1CC832C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772" y="1932167"/>
            <a:ext cx="3596070" cy="4695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869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87BE25-FFAD-4D9F-AB7C-1603FFCE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Radionica</a:t>
            </a:r>
            <a:b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</a:b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 Izrada terarija</a:t>
            </a:r>
          </a:p>
        </p:txBody>
      </p:sp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95D37739-68CD-4011-8216-7A70D8A5CAC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5400000">
            <a:off x="5020919" y="3061042"/>
            <a:ext cx="3424237" cy="2568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lačić za govor: ovalni 3">
            <a:extLst>
              <a:ext uri="{FF2B5EF4-FFF2-40B4-BE49-F238E27FC236}">
                <a16:creationId xmlns:a16="http://schemas.microsoft.com/office/drawing/2014/main" id="{6F8F8699-095A-4F05-94B8-53E85525199C}"/>
              </a:ext>
            </a:extLst>
          </p:cNvPr>
          <p:cNvSpPr/>
          <p:nvPr/>
        </p:nvSpPr>
        <p:spPr>
          <a:xfrm>
            <a:off x="238539" y="2663687"/>
            <a:ext cx="1804946" cy="1232452"/>
          </a:xfrm>
          <a:prstGeom prst="wedgeEllipseCallout">
            <a:avLst>
              <a:gd name="adj1" fmla="val 117551"/>
              <a:gd name="adj2" fmla="val 68741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biljke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02092693-FA01-422F-83C6-BC7DBD649A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707"/>
          <a:stretch/>
        </p:blipFill>
        <p:spPr>
          <a:xfrm rot="5400000">
            <a:off x="1658890" y="2880728"/>
            <a:ext cx="2214693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1017E2B5-5869-448A-BEA8-7A3F4DCB3D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4" t="43131" r="34933" b="16290"/>
          <a:stretch/>
        </p:blipFill>
        <p:spPr>
          <a:xfrm>
            <a:off x="8414693" y="1860349"/>
            <a:ext cx="3261098" cy="2782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4413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F34406-F13A-4487-A6F8-6A132ECDB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5B94E225-3571-4B6F-8FE8-6077C7AC1E8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764196" y="1630017"/>
            <a:ext cx="4567613" cy="3424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5A3EA84-030D-4740-87CC-A9C674DE65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15" b="26609"/>
          <a:stretch/>
        </p:blipFill>
        <p:spPr>
          <a:xfrm>
            <a:off x="423862" y="1701882"/>
            <a:ext cx="2994917" cy="382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3A699B9-B626-4244-82EF-138DCA781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0477" y="4094921"/>
            <a:ext cx="1959002" cy="2612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A0A9934-D3A7-4209-BB80-4AA66E807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377" y="3786809"/>
            <a:ext cx="2161761" cy="2882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lačić za govor: ovalni 7">
            <a:extLst>
              <a:ext uri="{FF2B5EF4-FFF2-40B4-BE49-F238E27FC236}">
                <a16:creationId xmlns:a16="http://schemas.microsoft.com/office/drawing/2014/main" id="{E2BECD65-DB64-4A01-A297-B1C1E9EDE3B2}"/>
              </a:ext>
            </a:extLst>
          </p:cNvPr>
          <p:cNvSpPr/>
          <p:nvPr/>
        </p:nvSpPr>
        <p:spPr>
          <a:xfrm>
            <a:off x="302150" y="326003"/>
            <a:ext cx="1836751" cy="1304014"/>
          </a:xfrm>
          <a:prstGeom prst="wedgeEllipseCallout">
            <a:avLst>
              <a:gd name="adj1" fmla="val 117551"/>
              <a:gd name="adj2" fmla="val 68741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Učvršćivanjei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zaljevanje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biljke</a:t>
            </a:r>
          </a:p>
        </p:txBody>
      </p:sp>
    </p:spTree>
    <p:extLst>
      <p:ext uri="{BB962C8B-B14F-4D97-AF65-F5344CB8AC3E}">
        <p14:creationId xmlns:p14="http://schemas.microsoft.com/office/powerpoint/2010/main" val="148527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BD9B5D-1AAD-4303-A29E-F3C6870BC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E8D7593-CE93-4DB1-9E1B-ADDFBD03F6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r-H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sp>
        <p:nvSpPr>
          <p:cNvPr id="4" name="Dijagram toka: Višestruki dokument 3">
            <a:extLst>
              <a:ext uri="{FF2B5EF4-FFF2-40B4-BE49-F238E27FC236}">
                <a16:creationId xmlns:a16="http://schemas.microsoft.com/office/drawing/2014/main" id="{61F18BA6-F394-4A5B-8CC4-D6A06B0F162F}"/>
              </a:ext>
            </a:extLst>
          </p:cNvPr>
          <p:cNvSpPr/>
          <p:nvPr/>
        </p:nvSpPr>
        <p:spPr>
          <a:xfrm>
            <a:off x="2941981" y="516835"/>
            <a:ext cx="4524293" cy="5722647"/>
          </a:xfrm>
          <a:prstGeom prst="flowChartMulti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Zatvoreni eko-sustavi terarija nam omogućuju da izbliza promatramo </a:t>
            </a:r>
            <a:r>
              <a:rPr kumimoji="0" lang="hr-HR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prirodne procese.</a:t>
            </a: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8D4DFCE0-69DD-402E-AE1E-9A8E5B2D6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266"/>
            <a:ext cx="2727297" cy="2729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67B918D4-4AFD-4426-A49B-4E98188FC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55" r="-2457" b="15556"/>
          <a:stretch/>
        </p:blipFill>
        <p:spPr>
          <a:xfrm>
            <a:off x="7818906" y="2939330"/>
            <a:ext cx="3351150" cy="3004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5462779"/>
      </p:ext>
    </p:extLst>
  </p:cSld>
  <p:clrMapOvr>
    <a:masterClrMapping/>
  </p:clrMapOvr>
</p:sld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TM04033925[[fn=Kapljica]]</Template>
  <TotalTime>968</TotalTime>
  <Words>76</Words>
  <Application>Microsoft Office PowerPoint</Application>
  <PresentationFormat>Široki zaslon</PresentationFormat>
  <Paragraphs>15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Comic Sans MS</vt:lpstr>
      <vt:lpstr>Tw Cen MT</vt:lpstr>
      <vt:lpstr>Kapljica</vt:lpstr>
      <vt:lpstr>Mini vrtovi-samoodrživi ekosustavi</vt:lpstr>
      <vt:lpstr>PowerPoint prezentacija</vt:lpstr>
      <vt:lpstr>Biljke u zatvorenom eko-sustavu terarija preživljavaju zahvaljujući pažljivo uspostavljenoj ravnoteži koja imitira prirodne procese u većim ekosustavima.</vt:lpstr>
      <vt:lpstr>Radionica  Izrada terarija</vt:lpstr>
      <vt:lpstr>Radionica  Izrada terarija</vt:lpstr>
      <vt:lpstr>Radionica  Izrada terarija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Umjetnost života u malom staklenom eko-sustavu</dc:title>
  <dc:creator>Darija Vištica</dc:creator>
  <cp:lastModifiedBy>Darija Vištica</cp:lastModifiedBy>
  <cp:revision>25</cp:revision>
  <dcterms:created xsi:type="dcterms:W3CDTF">2024-05-18T19:25:37Z</dcterms:created>
  <dcterms:modified xsi:type="dcterms:W3CDTF">2026-07-06T19:49:10Z</dcterms:modified>
</cp:coreProperties>
</file>