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9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127EF0-46D2-8103-09A2-06710292D203}" v="229" dt="2026-02-03T20:26:49.836"/>
    <p1510:client id="{68498E16-DA47-005B-08FE-8A90F0EAE214}" v="42" dt="2026-02-03T22:47:49.510"/>
    <p1510:client id="{FCD1D8FB-6FA8-1173-87AD-0255DFD08990}" v="915" dt="2026-02-03T22:29:05.5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82" d="100"/>
          <a:sy n="82" d="100"/>
        </p:scale>
        <p:origin x="5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F971FB43-724D-437A-A5E8-1D673BA80D2D}" type="datetimeFigureOut">
              <a:rPr lang="hr-HR" smtClean="0"/>
              <a:t>6.7.2026.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0C4202B4-9E9C-4ADB-9FE3-5F44E6437AB1}" type="slidenum">
              <a:rPr lang="hr-HR" smtClean="0"/>
              <a:t>‹#›</a:t>
            </a:fld>
            <a:endParaRPr lang="hr-H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6534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FB43-724D-437A-A5E8-1D673BA80D2D}" type="datetimeFigureOut">
              <a:rPr lang="hr-HR" smtClean="0"/>
              <a:t>6.7.2026.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202B4-9E9C-4ADB-9FE3-5F44E6437AB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31527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FB43-724D-437A-A5E8-1D673BA80D2D}" type="datetimeFigureOut">
              <a:rPr lang="hr-HR" smtClean="0"/>
              <a:t>6.7.2026.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202B4-9E9C-4ADB-9FE3-5F44E6437AB1}" type="slidenum">
              <a:rPr lang="hr-HR" smtClean="0"/>
              <a:t>‹#›</a:t>
            </a:fld>
            <a:endParaRPr lang="hr-H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16196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FB43-724D-437A-A5E8-1D673BA80D2D}" type="datetimeFigureOut">
              <a:rPr lang="hr-HR" smtClean="0"/>
              <a:t>6.7.2026.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202B4-9E9C-4ADB-9FE3-5F44E6437AB1}" type="slidenum">
              <a:rPr lang="hr-HR" smtClean="0"/>
              <a:t>‹#›</a:t>
            </a:fld>
            <a:endParaRPr lang="hr-H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8766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FB43-724D-437A-A5E8-1D673BA80D2D}" type="datetimeFigureOut">
              <a:rPr lang="hr-HR" smtClean="0"/>
              <a:t>6.7.2026.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202B4-9E9C-4ADB-9FE3-5F44E6437AB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792867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 cit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FB43-724D-437A-A5E8-1D673BA80D2D}" type="datetimeFigureOut">
              <a:rPr lang="hr-HR" smtClean="0"/>
              <a:t>6.7.2026.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202B4-9E9C-4ADB-9FE3-5F44E6437AB1}" type="slidenum">
              <a:rPr lang="hr-HR" smtClean="0"/>
              <a:t>‹#›</a:t>
            </a:fld>
            <a:endParaRPr lang="hr-H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53414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ili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FB43-724D-437A-A5E8-1D673BA80D2D}" type="datetimeFigureOut">
              <a:rPr lang="hr-HR" smtClean="0"/>
              <a:t>6.7.2026.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202B4-9E9C-4ADB-9FE3-5F44E6437AB1}" type="slidenum">
              <a:rPr lang="hr-HR" smtClean="0"/>
              <a:t>‹#›</a:t>
            </a:fld>
            <a:endParaRPr lang="hr-H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07251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FB43-724D-437A-A5E8-1D673BA80D2D}" type="datetimeFigureOut">
              <a:rPr lang="hr-HR" smtClean="0"/>
              <a:t>6.7.2026.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202B4-9E9C-4ADB-9FE3-5F44E6437AB1}" type="slidenum">
              <a:rPr lang="hr-HR" smtClean="0"/>
              <a:t>‹#›</a:t>
            </a:fld>
            <a:endParaRPr lang="hr-H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866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FB43-724D-437A-A5E8-1D673BA80D2D}" type="datetimeFigureOut">
              <a:rPr lang="hr-HR" smtClean="0"/>
              <a:t>6.7.2026.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202B4-9E9C-4ADB-9FE3-5F44E6437AB1}" type="slidenum">
              <a:rPr lang="hr-HR" smtClean="0"/>
              <a:t>‹#›</a:t>
            </a:fld>
            <a:endParaRPr lang="hr-H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58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FB43-724D-437A-A5E8-1D673BA80D2D}" type="datetimeFigureOut">
              <a:rPr lang="hr-HR" smtClean="0"/>
              <a:t>6.7.2026.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202B4-9E9C-4ADB-9FE3-5F44E6437AB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90520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FB43-724D-437A-A5E8-1D673BA80D2D}" type="datetimeFigureOut">
              <a:rPr lang="hr-HR" smtClean="0"/>
              <a:t>6.7.2026.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202B4-9E9C-4ADB-9FE3-5F44E6437AB1}" type="slidenum">
              <a:rPr lang="hr-HR" smtClean="0"/>
              <a:t>‹#›</a:t>
            </a:fld>
            <a:endParaRPr lang="hr-H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460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FB43-724D-437A-A5E8-1D673BA80D2D}" type="datetimeFigureOut">
              <a:rPr lang="hr-HR" smtClean="0"/>
              <a:t>6.7.2026.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202B4-9E9C-4ADB-9FE3-5F44E6437AB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54254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FB43-724D-437A-A5E8-1D673BA80D2D}" type="datetimeFigureOut">
              <a:rPr lang="hr-HR" smtClean="0"/>
              <a:t>6.7.2026.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202B4-9E9C-4ADB-9FE3-5F44E6437AB1}" type="slidenum">
              <a:rPr lang="hr-HR" smtClean="0"/>
              <a:t>‹#›</a:t>
            </a:fld>
            <a:endParaRPr lang="hr-H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0905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FB43-724D-437A-A5E8-1D673BA80D2D}" type="datetimeFigureOut">
              <a:rPr lang="hr-HR" smtClean="0"/>
              <a:t>6.7.2026.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202B4-9E9C-4ADB-9FE3-5F44E6437AB1}" type="slidenum">
              <a:rPr lang="hr-HR" smtClean="0"/>
              <a:t>‹#›</a:t>
            </a:fld>
            <a:endParaRPr lang="hr-H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9566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FB43-724D-437A-A5E8-1D673BA80D2D}" type="datetimeFigureOut">
              <a:rPr lang="hr-HR" smtClean="0"/>
              <a:t>6.7.2026.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202B4-9E9C-4ADB-9FE3-5F44E6437AB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34656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FB43-724D-437A-A5E8-1D673BA80D2D}" type="datetimeFigureOut">
              <a:rPr lang="hr-HR" smtClean="0"/>
              <a:t>6.7.2026.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202B4-9E9C-4ADB-9FE3-5F44E6437AB1}" type="slidenum">
              <a:rPr lang="hr-HR" smtClean="0"/>
              <a:t>‹#›</a:t>
            </a:fld>
            <a:endParaRPr lang="hr-H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4401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FB43-724D-437A-A5E8-1D673BA80D2D}" type="datetimeFigureOut">
              <a:rPr lang="hr-HR" smtClean="0"/>
              <a:t>6.7.2026.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202B4-9E9C-4ADB-9FE3-5F44E6437AB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72439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971FB43-724D-437A-A5E8-1D673BA80D2D}" type="datetimeFigureOut">
              <a:rPr lang="hr-HR" smtClean="0"/>
              <a:t>6.7.2026.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C4202B4-9E9C-4ADB-9FE3-5F44E6437AB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98232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ehnologijahrane.com/enciklopedija/konzervansi" TargetMode="External"/><Relationship Id="rId2" Type="http://schemas.openxmlformats.org/officeDocument/2006/relationships/hyperlink" Target="https://miss7zdrava.24sata.hr/amp/zdravlje/7-opasnosti-od-konzumiranja-premalo-soli-sto-se-moze-dogoditi-ako-jedete-manje-od-jedne-zlicice-soli-dnevno-2654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roris.hr/crosbi/publikacija/prilog-skup/609536" TargetMode="External"/><Relationship Id="rId5" Type="http://schemas.openxmlformats.org/officeDocument/2006/relationships/hyperlink" Target="https://krenizdravo.dnevnik.hr/zdravlje/simptomi/who-preporucuje-manje-od-5-g-dnevno-evo-znakova-koju-upucuju-na-to-da-jedete-previse-soli" TargetMode="External"/><Relationship Id="rId4" Type="http://schemas.openxmlformats.org/officeDocument/2006/relationships/hyperlink" Target="https://hr.wikipedia.org/wiki/Kuhinjska_so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7E58C4-B87F-B510-A8CC-6F80C413F52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t="8531" r="-1" b="19318"/>
          <a:stretch>
            <a:fillRect/>
          </a:stretch>
        </p:blipFill>
        <p:spPr>
          <a:xfrm>
            <a:off x="7203233" y="-5"/>
            <a:ext cx="4988766" cy="24026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E74F4A0-2B45-D5AE-6F28-A266B336980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048" r="-1" b="5839"/>
          <a:stretch>
            <a:fillRect/>
          </a:stretch>
        </p:blipFill>
        <p:spPr>
          <a:xfrm>
            <a:off x="6397488" y="4428520"/>
            <a:ext cx="5437040" cy="22594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2545702" y="1299761"/>
            <a:ext cx="6570306" cy="2387600"/>
          </a:xfrm>
        </p:spPr>
        <p:txBody>
          <a:bodyPr>
            <a:normAutofit/>
          </a:bodyPr>
          <a:lstStyle/>
          <a:p>
            <a:pPr algn="l"/>
            <a:r>
              <a:rPr lang="hr-HR" sz="5000" dirty="0">
                <a:solidFill>
                  <a:srgbClr val="00B050"/>
                </a:solidFill>
              </a:rPr>
              <a:t>Sol kroz prirodu, znanost i svakodnevni život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0" y="4564549"/>
            <a:ext cx="5395912" cy="1655762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algn="l"/>
            <a:r>
              <a:rPr lang="hr-HR" sz="2000" dirty="0">
                <a:solidFill>
                  <a:srgbClr val="00B050"/>
                </a:solidFill>
              </a:rPr>
              <a:t>Izvannastavna aktivnost „Zdravo je pravo”</a:t>
            </a:r>
          </a:p>
          <a:p>
            <a:pPr algn="l"/>
            <a:r>
              <a:rPr lang="hr-HR" sz="2000" dirty="0">
                <a:solidFill>
                  <a:srgbClr val="00B050"/>
                </a:solidFill>
              </a:rPr>
              <a:t>Lucija Landeka</a:t>
            </a:r>
          </a:p>
          <a:p>
            <a:pPr algn="l"/>
            <a:r>
              <a:rPr lang="hr-HR" sz="2000" dirty="0">
                <a:solidFill>
                  <a:srgbClr val="00B050"/>
                </a:solidFill>
              </a:rPr>
              <a:t>Ines Došen</a:t>
            </a:r>
          </a:p>
          <a:p>
            <a:pPr algn="l"/>
            <a:r>
              <a:rPr lang="hr-HR" sz="2000" dirty="0">
                <a:solidFill>
                  <a:srgbClr val="00B050"/>
                </a:solidFill>
              </a:rPr>
              <a:t>Matej </a:t>
            </a:r>
            <a:r>
              <a:rPr lang="hr-HR" sz="2000" dirty="0" err="1">
                <a:solidFill>
                  <a:srgbClr val="00B050"/>
                </a:solidFill>
              </a:rPr>
              <a:t>Jozinović</a:t>
            </a:r>
            <a:endParaRPr lang="en-US" sz="2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14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B1BDD-169E-5031-B795-2E8735BE9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Dnevni </a:t>
            </a:r>
            <a:r>
              <a:rPr lang="en-US" dirty="0" err="1"/>
              <a:t>obrok</a:t>
            </a:r>
            <a:r>
              <a:rPr lang="en-US" dirty="0"/>
              <a:t>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ABCBD3-BABA-887B-DAD7-F553291A85E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buAutoNum type="arabicPeriod"/>
            </a:pPr>
            <a:r>
              <a:rPr lang="en-US" b="1" err="1"/>
              <a:t>Doručak</a:t>
            </a:r>
            <a:endParaRPr lang="en-US" b="1"/>
          </a:p>
          <a:p>
            <a:pPr marL="0" indent="0">
              <a:buNone/>
            </a:pPr>
            <a:r>
              <a:rPr lang="en-US" dirty="0"/>
              <a:t>       -2 </a:t>
            </a:r>
            <a:r>
              <a:rPr lang="en-US" dirty="0" err="1"/>
              <a:t>kajgana</a:t>
            </a:r>
            <a:r>
              <a:rPr lang="en-US" dirty="0"/>
              <a:t> s </a:t>
            </a:r>
            <a:r>
              <a:rPr lang="en-US" dirty="0" err="1"/>
              <a:t>integralnim</a:t>
            </a:r>
            <a:r>
              <a:rPr lang="en-US" dirty="0"/>
              <a:t> </a:t>
            </a:r>
            <a:r>
              <a:rPr lang="en-US" dirty="0" err="1"/>
              <a:t>kruhom</a:t>
            </a:r>
            <a:r>
              <a:rPr lang="en-US" dirty="0"/>
              <a:t> I </a:t>
            </a:r>
            <a:r>
              <a:rPr lang="en-US" dirty="0" err="1"/>
              <a:t>malo</a:t>
            </a:r>
            <a:r>
              <a:rPr lang="en-US" dirty="0"/>
              <a:t> </a:t>
            </a:r>
            <a:r>
              <a:rPr lang="en-US" dirty="0" err="1"/>
              <a:t>grčkog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jogurta</a:t>
            </a:r>
            <a:endParaRPr lang="en-US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en-US" dirty="0"/>
              <a:t>        -Sol- 1.3g</a:t>
            </a:r>
          </a:p>
          <a:p>
            <a:pPr marL="0" indent="0">
              <a:buNone/>
            </a:pPr>
            <a:r>
              <a:rPr lang="en-US" b="1" dirty="0"/>
              <a:t>2. </a:t>
            </a:r>
            <a:r>
              <a:rPr lang="en-US" b="1" dirty="0" err="1"/>
              <a:t>Ručak</a:t>
            </a:r>
            <a:endParaRPr lang="en-US" b="1" dirty="0"/>
          </a:p>
          <a:p>
            <a:pPr marL="0" indent="0">
              <a:buNone/>
            </a:pPr>
            <a:r>
              <a:rPr lang="en-US" dirty="0"/>
              <a:t>      -Jedan </a:t>
            </a:r>
            <a:r>
              <a:rPr lang="en-US" dirty="0" err="1"/>
              <a:t>pileći</a:t>
            </a:r>
            <a:r>
              <a:rPr lang="en-US" dirty="0"/>
              <a:t> file </a:t>
            </a:r>
            <a:r>
              <a:rPr lang="en-US" dirty="0">
                <a:ea typeface="+mn-lt"/>
                <a:cs typeface="+mn-lt"/>
              </a:rPr>
              <a:t>s </a:t>
            </a:r>
            <a:r>
              <a:rPr lang="en-US" dirty="0" err="1">
                <a:ea typeface="+mn-lt"/>
                <a:cs typeface="+mn-lt"/>
              </a:rPr>
              <a:t>rižom</a:t>
            </a:r>
            <a:r>
              <a:rPr lang="en-US" dirty="0">
                <a:ea typeface="+mn-lt"/>
                <a:cs typeface="+mn-lt"/>
              </a:rPr>
              <a:t> </a:t>
            </a:r>
            <a:r>
              <a:rPr lang="en-US" dirty="0" err="1">
                <a:ea typeface="+mn-lt"/>
                <a:cs typeface="+mn-lt"/>
              </a:rPr>
              <a:t>i</a:t>
            </a:r>
            <a:r>
              <a:rPr lang="en-US" dirty="0">
                <a:ea typeface="+mn-lt"/>
                <a:cs typeface="+mn-lt"/>
              </a:rPr>
              <a:t> </a:t>
            </a:r>
            <a:r>
              <a:rPr lang="en-US" dirty="0" err="1">
                <a:ea typeface="+mn-lt"/>
                <a:cs typeface="+mn-lt"/>
              </a:rPr>
              <a:t>svježi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krastavac</a:t>
            </a:r>
            <a:endParaRPr lang="en-US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en-US" dirty="0"/>
              <a:t>      -Sol- 2g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D987AA9D-6FAC-D430-047A-483CD886F2E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3. </a:t>
            </a:r>
            <a:r>
              <a:rPr lang="en-US" b="1" dirty="0" err="1"/>
              <a:t>Večera</a:t>
            </a:r>
            <a:endParaRPr lang="en-US" b="1" dirty="0"/>
          </a:p>
          <a:p>
            <a:pPr marL="0" indent="0">
              <a:buNone/>
            </a:pPr>
            <a:r>
              <a:rPr lang="en-US" dirty="0"/>
              <a:t>      -</a:t>
            </a:r>
            <a:r>
              <a:rPr lang="en-US" dirty="0" err="1"/>
              <a:t>Sendvič</a:t>
            </a:r>
            <a:r>
              <a:rPr lang="en-US" dirty="0">
                <a:ea typeface="+mn-lt"/>
                <a:cs typeface="+mn-lt"/>
              </a:rPr>
              <a:t> </a:t>
            </a:r>
          </a:p>
          <a:p>
            <a:pPr marL="0" indent="0">
              <a:buNone/>
            </a:pPr>
            <a:r>
              <a:rPr lang="en-US" dirty="0">
                <a:ea typeface="+mn-lt"/>
                <a:cs typeface="+mn-lt"/>
              </a:rPr>
              <a:t>      -Soli-2.2g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2F8C834-1578-3ABD-6FF4-4FF73C94DF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3839" y="4089587"/>
            <a:ext cx="3156698" cy="171786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970267C-C6E6-0E91-C973-FA9979BA85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2892" y="3430401"/>
            <a:ext cx="2366123" cy="304519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EA533AA-7ACC-BDF0-79A6-BBEE299318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3559" y="40341"/>
            <a:ext cx="3659281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343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D3087-AE1F-5309-FBEE-0EBAB21B8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/>
              <a:t>Važnost jodiranja soli  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A2C9F1-28B4-095A-19DB-3609B188CA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1802" y="2743200"/>
            <a:ext cx="4646905" cy="361314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/>
              <a:t>Štitnjača </a:t>
            </a:r>
          </a:p>
          <a:p>
            <a:r>
              <a:rPr lang="en-US" sz="2000"/>
              <a:t>Smanjenje gušavosti</a:t>
            </a:r>
          </a:p>
          <a:p>
            <a:endParaRPr lang="en-US" sz="200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299FD6A-4583-720A-4DE0-F646A16714B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14768" r="30504"/>
          <a:stretch>
            <a:fillRect/>
          </a:stretch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361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EDB4522-1939-97B1-6DFD-B47D173DBF1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9858"/>
          <a:stretch>
            <a:fillRect/>
          </a:stretch>
        </p:blipFill>
        <p:spPr>
          <a:xfrm>
            <a:off x="7381653" y="10"/>
            <a:ext cx="4810347" cy="6857990"/>
          </a:xfrm>
          <a:custGeom>
            <a:avLst/>
            <a:gdLst/>
            <a:ahLst/>
            <a:cxnLst/>
            <a:rect l="l" t="t" r="r" b="b"/>
            <a:pathLst>
              <a:path w="4817171" h="6858000">
                <a:moveTo>
                  <a:pt x="22751" y="0"/>
                </a:moveTo>
                <a:lnTo>
                  <a:pt x="4817171" y="0"/>
                </a:lnTo>
                <a:lnTo>
                  <a:pt x="4817171" y="6858000"/>
                </a:lnTo>
                <a:lnTo>
                  <a:pt x="0" y="6858000"/>
                </a:lnTo>
                <a:lnTo>
                  <a:pt x="6679" y="6845555"/>
                </a:lnTo>
                <a:cubicBezTo>
                  <a:pt x="496584" y="5886487"/>
                  <a:pt x="786702" y="4695963"/>
                  <a:pt x="786702" y="3406233"/>
                </a:cubicBezTo>
                <a:cubicBezTo>
                  <a:pt x="786702" y="2215714"/>
                  <a:pt x="539501" y="1109724"/>
                  <a:pt x="116147" y="192283"/>
                </a:cubicBez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144281D-18FB-4921-9AB3-11BF00286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685800"/>
            <a:ext cx="2807208" cy="132556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2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Posljedice nedovoljnog unosa soli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76AEAE-1A32-5962-33FE-80EA106DC2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8056" y="2258568"/>
            <a:ext cx="2807208" cy="392277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700"/>
              <a:t>Vrtoglavica </a:t>
            </a:r>
          </a:p>
          <a:p>
            <a:r>
              <a:rPr lang="en-US" sz="1700"/>
              <a:t>Malaksavost</a:t>
            </a:r>
          </a:p>
          <a:p>
            <a:r>
              <a:rPr lang="en-US" sz="1700"/>
              <a:t>Nesvjestica</a:t>
            </a:r>
          </a:p>
          <a:p>
            <a:r>
              <a:rPr lang="en-US" sz="1700"/>
              <a:t>Pad krvnog tlaka</a:t>
            </a:r>
          </a:p>
          <a:p>
            <a:endParaRPr lang="en-US" sz="1700"/>
          </a:p>
          <a:p>
            <a:endParaRPr lang="en-US" sz="170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83749CB-9F5C-A14E-2546-7933813C3EE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3021" r="-1" b="-1"/>
          <a:stretch>
            <a:fillRect/>
          </a:stretch>
        </p:blipFill>
        <p:spPr>
          <a:xfrm>
            <a:off x="3136389" y="10"/>
            <a:ext cx="4979304" cy="3401558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8E7BD92-FF7B-C00D-1A80-A35590EA56F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3346"/>
          <a:stretch>
            <a:fillRect/>
          </a:stretch>
        </p:blipFill>
        <p:spPr>
          <a:xfrm>
            <a:off x="3189428" y="3456432"/>
            <a:ext cx="4925479" cy="3401568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18241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E20C0-26A8-D594-2DC6-502BB24B0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64211"/>
            <a:ext cx="4571999" cy="116500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3600"/>
              <a:t>Kako pravilno skladištiti sol?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81B5CD-0A2F-7577-E2AE-9EFF253FD5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2055327"/>
            <a:ext cx="4571999" cy="377697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dirty="0"/>
              <a:t>U </a:t>
            </a:r>
            <a:r>
              <a:rPr lang="en-US" sz="2400" err="1"/>
              <a:t>hermetičke</a:t>
            </a:r>
            <a:r>
              <a:rPr lang="en-US" sz="2400" dirty="0"/>
              <a:t> </a:t>
            </a:r>
            <a:r>
              <a:rPr lang="en-US" sz="2400" err="1"/>
              <a:t>posude</a:t>
            </a:r>
            <a:endParaRPr lang="en-US" sz="2400"/>
          </a:p>
          <a:p>
            <a:endParaRPr lang="en-US" sz="180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60F9781-29EC-9A00-CE1D-E9100AC3674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31555" r="13811" b="-1"/>
          <a:stretch>
            <a:fillRect/>
          </a:stretch>
        </p:blipFill>
        <p:spPr>
          <a:xfrm>
            <a:off x="6190488" y="566928"/>
            <a:ext cx="5157216" cy="528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603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87B65-E0F3-7ABC-97EF-680228BA88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Literatura</a:t>
            </a:r>
            <a:r>
              <a:rPr lang="en-US" dirty="0"/>
              <a:t>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B6FFBB-8CCA-E941-1256-84B2FF29BB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dirty="0">
                <a:ea typeface="+mn-lt"/>
                <a:cs typeface="+mn-lt"/>
                <a:hlinkClick r:id="rId2"/>
              </a:rPr>
              <a:t>https://miss7zdrava.24sata.hr/amp/zdravlje/7-opasnosti-od-konzumiranja-premalo-soli-sto-se-moze-dogoditi-ako-jedete-manje-od-jedne-zlicice-soli-dnevno-26544</a:t>
            </a:r>
          </a:p>
          <a:p>
            <a:r>
              <a:rPr lang="en-US" dirty="0">
                <a:ea typeface="+mn-lt"/>
                <a:cs typeface="+mn-lt"/>
                <a:hlinkClick r:id="rId3"/>
              </a:rPr>
              <a:t>https://www.tehnologijahrane.com/enciklopedija/konzervansi</a:t>
            </a:r>
          </a:p>
          <a:p>
            <a:r>
              <a:rPr lang="en-US" dirty="0">
                <a:ea typeface="+mn-lt"/>
                <a:cs typeface="+mn-lt"/>
                <a:hlinkClick r:id="rId4"/>
              </a:rPr>
              <a:t>https://hr.wikipedia.org/wiki/Kuhinjska_sol</a:t>
            </a:r>
          </a:p>
          <a:p>
            <a:r>
              <a:rPr lang="en-US" dirty="0">
                <a:ea typeface="+mn-lt"/>
                <a:cs typeface="+mn-lt"/>
                <a:hlinkClick r:id="rId5"/>
              </a:rPr>
              <a:t>https://krenizdravo.dnevnik.hr/zdravlje/simptomi/who-preporucuje-manje-od-5-g-dnevno-evo-znakova-koju-upucuju-na-to-da-jedete-previse-soli</a:t>
            </a:r>
          </a:p>
          <a:p>
            <a:r>
              <a:rPr lang="en-US" dirty="0">
                <a:ea typeface="+mn-lt"/>
                <a:cs typeface="+mn-lt"/>
                <a:hlinkClick r:id="rId6"/>
              </a:rPr>
              <a:t>https://www.croris.hr/crosbi/publikacija/prilog-skup/609536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000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843BF0B-FBEE-2E69-5B16-30CD2594AF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Mini projekt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1A04B6D2-0841-24CE-E347-7ACA3FE4D0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hr-HR" dirty="0"/>
              <a:t>Upute za rad: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hr-HR" dirty="0"/>
              <a:t> pogledati motivacijski video „U rudniku soli”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hr-HR" dirty="0"/>
              <a:t>istražiti uporabu soli (prehrana, medicina, industrija kože, sapuna…)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hr-HR" dirty="0"/>
              <a:t>analizirati sastav soli na ambalaži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hr-HR" dirty="0"/>
              <a:t>Istražiti utjecaj pretjeranog unosa soli na zdravlje(bolesti)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hr-HR" dirty="0"/>
              <a:t>sastaviti dnevni jelovnik s podacima za količinu soli koje sadrži pojedina namirnica(koristiti web) te komentirati tj. dati osvrt na obrok s obzirom na preporučen unos soli prema pravilniku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hr-HR" dirty="0"/>
              <a:t>postavljanje hipoteze: povećana relativna vlažnost zraka  i temperatura tijekom skladištenja uzrokuje veći gubitak joda iz jodirane soli te smanjuje njezinu kvalitetu.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hr-HR" dirty="0"/>
              <a:t>odgovoriti na istraživačko pitanje vezano uz skladištenje soli” Kako relativna vlažnost zraka i temperatura tijekom skladištenja utječe na očuvanje sadržaja joda u </a:t>
            </a:r>
            <a:r>
              <a:rPr lang="hr-HR" dirty="0" err="1"/>
              <a:t>jodiranoj</a:t>
            </a:r>
            <a:r>
              <a:rPr lang="hr-HR" dirty="0"/>
              <a:t> soli?”</a:t>
            </a:r>
          </a:p>
          <a:p>
            <a:pPr>
              <a:buFont typeface="Wingdings" panose="05000000000000000000" pitchFamily="2" charset="2"/>
              <a:buChar char="q"/>
            </a:pPr>
            <a:endParaRPr lang="hr-HR" dirty="0"/>
          </a:p>
          <a:p>
            <a:pPr>
              <a:buFont typeface="Wingdings" panose="05000000000000000000" pitchFamily="2" charset="2"/>
              <a:buChar char="q"/>
            </a:pPr>
            <a:endParaRPr lang="hr-HR" dirty="0"/>
          </a:p>
          <a:p>
            <a:pPr>
              <a:buFont typeface="Wingdings" panose="05000000000000000000" pitchFamily="2" charset="2"/>
              <a:buChar char="q"/>
            </a:pPr>
            <a:endParaRPr lang="hr-HR" dirty="0"/>
          </a:p>
          <a:p>
            <a:pPr>
              <a:buFont typeface="Wingdings" panose="05000000000000000000" pitchFamily="2" charset="2"/>
              <a:buChar char="q"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77290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EC5E0F7-4338-60C1-1C40-EE7733C172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815" r="10603"/>
          <a:stretch>
            <a:fillRect/>
          </a:stretch>
        </p:blipFill>
        <p:spPr>
          <a:xfrm>
            <a:off x="-6" y="10"/>
            <a:ext cx="7642746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D623170-EA7F-D554-9E54-66A43477D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152624"/>
            <a:ext cx="2112264" cy="192024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Dobivanje soli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33D1C-D2AF-E501-7532-90F62D875F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64992" y="4151376"/>
            <a:ext cx="3319272" cy="192024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700"/>
              <a:t>Plitki bazeni </a:t>
            </a:r>
          </a:p>
          <a:p>
            <a:r>
              <a:rPr lang="en-US" sz="1700"/>
              <a:t>Rudnici </a:t>
            </a:r>
          </a:p>
          <a:p>
            <a:r>
              <a:rPr lang="en-US" sz="1700"/>
              <a:t>Bušenje zemljine kore</a:t>
            </a:r>
          </a:p>
          <a:p>
            <a:endParaRPr lang="en-US" sz="170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7BFC8B1-0D23-6478-7F38-E95A71473B3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81725" y="2804224"/>
            <a:ext cx="4718050" cy="28227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221FC24-4365-E658-FA53-00F6099346F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250" r="2316" b="4"/>
          <a:stretch>
            <a:fillRect/>
          </a:stretch>
        </p:blipFill>
        <p:spPr>
          <a:xfrm>
            <a:off x="7809454" y="1"/>
            <a:ext cx="4382546" cy="3345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042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95E10-EDFE-DF1D-1926-78DFCE327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1745" y="467271"/>
            <a:ext cx="3971643" cy="205252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Upotreba kuhinjske soli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AA7706-5578-422B-F463-9271965E8D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81745" y="2990818"/>
            <a:ext cx="3971644" cy="29138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/>
              <a:t>U prehrani </a:t>
            </a:r>
          </a:p>
          <a:p>
            <a:r>
              <a:rPr lang="en-US" sz="2000"/>
              <a:t>U medicini </a:t>
            </a:r>
          </a:p>
          <a:p>
            <a:r>
              <a:rPr lang="en-US" sz="2000"/>
              <a:t>U industriji</a:t>
            </a:r>
          </a:p>
          <a:p>
            <a:pPr marL="0"/>
            <a:endParaRPr lang="en-US" sz="2000"/>
          </a:p>
          <a:p>
            <a:endParaRPr lang="en-US" sz="200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73BFA05-5B22-CA06-763D-F1338E139FA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28704" r="8918" b="1"/>
          <a:stretch>
            <a:fillRect/>
          </a:stretch>
        </p:blipFill>
        <p:spPr>
          <a:xfrm>
            <a:off x="69408" y="10"/>
            <a:ext cx="4317456" cy="3640423"/>
          </a:xfrm>
          <a:custGeom>
            <a:avLst/>
            <a:gdLst/>
            <a:ahLst/>
            <a:cxnLst/>
            <a:rect l="l" t="t" r="r" b="b"/>
            <a:pathLst>
              <a:path w="4317456" h="3640433">
                <a:moveTo>
                  <a:pt x="590312" y="0"/>
                </a:moveTo>
                <a:lnTo>
                  <a:pt x="3727144" y="0"/>
                </a:lnTo>
                <a:lnTo>
                  <a:pt x="3756657" y="30226"/>
                </a:lnTo>
                <a:cubicBezTo>
                  <a:pt x="4105091" y="413588"/>
                  <a:pt x="4317456" y="922847"/>
                  <a:pt x="4317456" y="1481705"/>
                </a:cubicBezTo>
                <a:cubicBezTo>
                  <a:pt x="4317456" y="2673937"/>
                  <a:pt x="3350960" y="3640433"/>
                  <a:pt x="2158728" y="3640433"/>
                </a:cubicBezTo>
                <a:cubicBezTo>
                  <a:pt x="966497" y="3640433"/>
                  <a:pt x="0" y="2673937"/>
                  <a:pt x="0" y="1481705"/>
                </a:cubicBezTo>
                <a:cubicBezTo>
                  <a:pt x="0" y="922847"/>
                  <a:pt x="212365" y="413588"/>
                  <a:pt x="560799" y="30226"/>
                </a:cubicBez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3ADDA69-5E7C-8F78-99B7-39595CB9378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" b="9982"/>
          <a:stretch>
            <a:fillRect/>
          </a:stretch>
        </p:blipFill>
        <p:spPr>
          <a:xfrm>
            <a:off x="1354013" y="3942512"/>
            <a:ext cx="3238727" cy="2915488"/>
          </a:xfrm>
          <a:custGeom>
            <a:avLst/>
            <a:gdLst/>
            <a:ahLst/>
            <a:cxnLst/>
            <a:rect l="l" t="t" r="r" b="b"/>
            <a:pathLst>
              <a:path w="3238727" h="2915488">
                <a:moveTo>
                  <a:pt x="1619364" y="0"/>
                </a:moveTo>
                <a:cubicBezTo>
                  <a:pt x="2513714" y="0"/>
                  <a:pt x="3238727" y="725014"/>
                  <a:pt x="3238727" y="1619364"/>
                </a:cubicBezTo>
                <a:cubicBezTo>
                  <a:pt x="3238727" y="2122436"/>
                  <a:pt x="3009328" y="2571928"/>
                  <a:pt x="2649429" y="2868943"/>
                </a:cubicBezTo>
                <a:lnTo>
                  <a:pt x="2587186" y="2915488"/>
                </a:lnTo>
                <a:lnTo>
                  <a:pt x="651541" y="2915488"/>
                </a:lnTo>
                <a:lnTo>
                  <a:pt x="589298" y="2868943"/>
                </a:lnTo>
                <a:cubicBezTo>
                  <a:pt x="229399" y="2571928"/>
                  <a:pt x="0" y="2122436"/>
                  <a:pt x="0" y="1619364"/>
                </a:cubicBezTo>
                <a:cubicBezTo>
                  <a:pt x="0" y="725014"/>
                  <a:pt x="725014" y="0"/>
                  <a:pt x="1619364" y="0"/>
                </a:cubicBez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4FA8098-7052-BCE8-4AD4-14B6D19F1CD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50" r="-4" b="-4"/>
          <a:stretch>
            <a:fillRect/>
          </a:stretch>
        </p:blipFill>
        <p:spPr>
          <a:xfrm>
            <a:off x="4175869" y="2271459"/>
            <a:ext cx="2367798" cy="2367798"/>
          </a:xfrm>
          <a:custGeom>
            <a:avLst/>
            <a:gdLst/>
            <a:ahLst/>
            <a:cxnLst/>
            <a:rect l="l" t="t" r="r" b="b"/>
            <a:pathLst>
              <a:path w="2367798" h="2367798">
                <a:moveTo>
                  <a:pt x="1183899" y="0"/>
                </a:moveTo>
                <a:cubicBezTo>
                  <a:pt x="1837748" y="0"/>
                  <a:pt x="2367798" y="530050"/>
                  <a:pt x="2367798" y="1183899"/>
                </a:cubicBezTo>
                <a:cubicBezTo>
                  <a:pt x="2367798" y="1837748"/>
                  <a:pt x="1837748" y="2367798"/>
                  <a:pt x="1183899" y="2367798"/>
                </a:cubicBezTo>
                <a:cubicBezTo>
                  <a:pt x="530050" y="2367798"/>
                  <a:pt x="0" y="1837748"/>
                  <a:pt x="0" y="1183899"/>
                </a:cubicBezTo>
                <a:cubicBezTo>
                  <a:pt x="0" y="530050"/>
                  <a:pt x="530050" y="0"/>
                  <a:pt x="1183899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025503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89866-0DC6-B4C1-D4C0-B497BDC71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715" y="467271"/>
            <a:ext cx="4195674" cy="205252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U prehrani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7D09A1-4BAE-7CBD-3C1B-1B93DC026C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57715" y="2990818"/>
            <a:ext cx="4195675" cy="29138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/>
            <a:r>
              <a:rPr lang="en-US" sz="2000">
                <a:solidFill>
                  <a:schemeClr val="tx1">
                    <a:alpha val="80000"/>
                  </a:schemeClr>
                </a:solidFill>
              </a:rPr>
              <a:t>Konzervans </a:t>
            </a:r>
          </a:p>
          <a:p>
            <a:pPr marL="0"/>
            <a:endParaRPr lang="en-US" sz="2000">
              <a:solidFill>
                <a:schemeClr val="tx1">
                  <a:alpha val="80000"/>
                </a:schemeClr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EE5B502-5A8D-2754-CEE2-136156D5CC7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7299" r="-1" b="38644"/>
          <a:stretch>
            <a:fillRect/>
          </a:stretch>
        </p:blipFill>
        <p:spPr>
          <a:xfrm>
            <a:off x="-3" y="10"/>
            <a:ext cx="4317456" cy="4167571"/>
          </a:xfrm>
          <a:custGeom>
            <a:avLst/>
            <a:gdLst/>
            <a:ahLst/>
            <a:cxnLst/>
            <a:rect l="l" t="t" r="r" b="b"/>
            <a:pathLst>
              <a:path w="4317456" h="4167581">
                <a:moveTo>
                  <a:pt x="1372466" y="0"/>
                </a:moveTo>
                <a:lnTo>
                  <a:pt x="2944990" y="0"/>
                </a:lnTo>
                <a:lnTo>
                  <a:pt x="2999002" y="19769"/>
                </a:lnTo>
                <a:cubicBezTo>
                  <a:pt x="3773802" y="347482"/>
                  <a:pt x="4317456" y="1114680"/>
                  <a:pt x="4317456" y="2008853"/>
                </a:cubicBezTo>
                <a:cubicBezTo>
                  <a:pt x="4317456" y="3201085"/>
                  <a:pt x="3350960" y="4167581"/>
                  <a:pt x="2158728" y="4167581"/>
                </a:cubicBezTo>
                <a:cubicBezTo>
                  <a:pt x="966497" y="4167581"/>
                  <a:pt x="0" y="3201085"/>
                  <a:pt x="0" y="2008853"/>
                </a:cubicBezTo>
                <a:cubicBezTo>
                  <a:pt x="0" y="1114680"/>
                  <a:pt x="543654" y="347482"/>
                  <a:pt x="1318454" y="19769"/>
                </a:cubicBez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3CCF670-B192-8F9F-835A-2E9B834AE8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823" r="9859" b="-3"/>
          <a:stretch>
            <a:fillRect/>
          </a:stretch>
        </p:blipFill>
        <p:spPr>
          <a:xfrm>
            <a:off x="2767505" y="3942512"/>
            <a:ext cx="3238727" cy="2915488"/>
          </a:xfrm>
          <a:custGeom>
            <a:avLst/>
            <a:gdLst/>
            <a:ahLst/>
            <a:cxnLst/>
            <a:rect l="l" t="t" r="r" b="b"/>
            <a:pathLst>
              <a:path w="3238727" h="2915488">
                <a:moveTo>
                  <a:pt x="1619364" y="0"/>
                </a:moveTo>
                <a:cubicBezTo>
                  <a:pt x="2513714" y="0"/>
                  <a:pt x="3238727" y="725014"/>
                  <a:pt x="3238727" y="1619364"/>
                </a:cubicBezTo>
                <a:cubicBezTo>
                  <a:pt x="3238727" y="2122436"/>
                  <a:pt x="3009328" y="2571928"/>
                  <a:pt x="2649429" y="2868943"/>
                </a:cubicBezTo>
                <a:lnTo>
                  <a:pt x="2587186" y="2915488"/>
                </a:lnTo>
                <a:lnTo>
                  <a:pt x="651541" y="2915488"/>
                </a:lnTo>
                <a:lnTo>
                  <a:pt x="589298" y="2868943"/>
                </a:lnTo>
                <a:cubicBezTo>
                  <a:pt x="229399" y="2571928"/>
                  <a:pt x="0" y="2122436"/>
                  <a:pt x="0" y="1619364"/>
                </a:cubicBezTo>
                <a:cubicBezTo>
                  <a:pt x="0" y="725014"/>
                  <a:pt x="725014" y="0"/>
                  <a:pt x="161936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01758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C7C8D4-B00C-454F-CBA6-A90B5B959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45810"/>
            <a:ext cx="5120561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U medicini 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96D3A0F-FDFB-DE24-B4C5-4053B742ECF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730151" y="2560638"/>
            <a:ext cx="1854897" cy="3309937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67DBF0-0FD3-68B6-90A3-EE0254403E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1" y="1855803"/>
            <a:ext cx="5092194" cy="435133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Fiziološka otopina </a:t>
            </a:r>
          </a:p>
          <a:p>
            <a:endParaRPr lang="en-US"/>
          </a:p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11B8871-8074-4F9B-433A-6965E8B9DB2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27" r="35746" b="-3"/>
          <a:stretch>
            <a:fillRect/>
          </a:stretch>
        </p:blipFill>
        <p:spPr>
          <a:xfrm>
            <a:off x="62616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113856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DFF88-EDFA-CF5C-E8C4-F01AFDEF9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368" y="371719"/>
            <a:ext cx="6125964" cy="19068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U industiji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DED3F0-509A-CCA2-F94E-9AE28CC7A8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71368" y="2711395"/>
            <a:ext cx="4114801" cy="346556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/>
              <a:t>Kože</a:t>
            </a:r>
          </a:p>
          <a:p>
            <a:r>
              <a:rPr lang="en-US" sz="2000"/>
              <a:t>Tekstila</a:t>
            </a:r>
          </a:p>
          <a:p>
            <a:r>
              <a:rPr lang="en-US" sz="2000"/>
              <a:t>Papira</a:t>
            </a:r>
          </a:p>
          <a:p>
            <a:r>
              <a:rPr lang="en-US" sz="2000"/>
              <a:t>Sapuna</a:t>
            </a:r>
          </a:p>
          <a:p>
            <a:endParaRPr lang="en-US" sz="2000"/>
          </a:p>
          <a:p>
            <a:endParaRPr lang="en-US" sz="2000"/>
          </a:p>
          <a:p>
            <a:endParaRPr lang="en-US" sz="200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593D9C0-4745-90F0-38E7-E127B887FDB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14128" r="1" b="10485"/>
          <a:stretch>
            <a:fillRect/>
          </a:stretch>
        </p:blipFill>
        <p:spPr>
          <a:xfrm>
            <a:off x="5398276" y="2457970"/>
            <a:ext cx="3458367" cy="3476265"/>
          </a:xfrm>
          <a:custGeom>
            <a:avLst/>
            <a:gdLst/>
            <a:ahLst/>
            <a:cxnLst/>
            <a:rect l="l" t="t" r="r" b="b"/>
            <a:pathLst>
              <a:path w="3458367" h="3476265">
                <a:moveTo>
                  <a:pt x="549716" y="15"/>
                </a:moveTo>
                <a:cubicBezTo>
                  <a:pt x="557611" y="271"/>
                  <a:pt x="565778" y="3856"/>
                  <a:pt x="573176" y="4995"/>
                </a:cubicBezTo>
                <a:cubicBezTo>
                  <a:pt x="736504" y="30493"/>
                  <a:pt x="899830" y="58040"/>
                  <a:pt x="1063336" y="82398"/>
                </a:cubicBezTo>
                <a:cubicBezTo>
                  <a:pt x="1216195" y="105163"/>
                  <a:pt x="1370136" y="110398"/>
                  <a:pt x="1523717" y="122237"/>
                </a:cubicBezTo>
                <a:cubicBezTo>
                  <a:pt x="1709602" y="136580"/>
                  <a:pt x="1895127" y="156841"/>
                  <a:pt x="2079929" y="188711"/>
                </a:cubicBezTo>
                <a:cubicBezTo>
                  <a:pt x="2208244" y="211023"/>
                  <a:pt x="2337823" y="226502"/>
                  <a:pt x="2467943" y="208745"/>
                </a:cubicBezTo>
                <a:cubicBezTo>
                  <a:pt x="2474439" y="207834"/>
                  <a:pt x="2481839" y="204876"/>
                  <a:pt x="2487253" y="207834"/>
                </a:cubicBezTo>
                <a:cubicBezTo>
                  <a:pt x="2550419" y="241073"/>
                  <a:pt x="2619357" y="217168"/>
                  <a:pt x="2684869" y="238113"/>
                </a:cubicBezTo>
                <a:cubicBezTo>
                  <a:pt x="2668085" y="318930"/>
                  <a:pt x="2596077" y="312327"/>
                  <a:pt x="2555471" y="368331"/>
                </a:cubicBezTo>
                <a:cubicBezTo>
                  <a:pt x="2621704" y="390639"/>
                  <a:pt x="2681259" y="413178"/>
                  <a:pt x="2741717" y="430023"/>
                </a:cubicBezTo>
                <a:cubicBezTo>
                  <a:pt x="2805785" y="447780"/>
                  <a:pt x="2860106" y="495816"/>
                  <a:pt x="2922728" y="517216"/>
                </a:cubicBezTo>
                <a:cubicBezTo>
                  <a:pt x="2936085" y="521769"/>
                  <a:pt x="2952146" y="537704"/>
                  <a:pt x="2956838" y="553184"/>
                </a:cubicBezTo>
                <a:cubicBezTo>
                  <a:pt x="2971997" y="603269"/>
                  <a:pt x="3274647" y="743732"/>
                  <a:pt x="3238914" y="788350"/>
                </a:cubicBezTo>
                <a:cubicBezTo>
                  <a:pt x="3224116" y="806791"/>
                  <a:pt x="3204986" y="819994"/>
                  <a:pt x="3184953" y="838207"/>
                </a:cubicBezTo>
                <a:cubicBezTo>
                  <a:pt x="3215093" y="872582"/>
                  <a:pt x="3249020" y="887608"/>
                  <a:pt x="3285115" y="897852"/>
                </a:cubicBezTo>
                <a:cubicBezTo>
                  <a:pt x="3295944" y="901039"/>
                  <a:pt x="3306591" y="907413"/>
                  <a:pt x="3307674" y="922894"/>
                </a:cubicBezTo>
                <a:cubicBezTo>
                  <a:pt x="3308757" y="939056"/>
                  <a:pt x="3297748" y="945429"/>
                  <a:pt x="3288544" y="952944"/>
                </a:cubicBezTo>
                <a:cubicBezTo>
                  <a:pt x="3275731" y="963415"/>
                  <a:pt x="3263278" y="972523"/>
                  <a:pt x="3247036" y="973888"/>
                </a:cubicBezTo>
                <a:cubicBezTo>
                  <a:pt x="3220325" y="975937"/>
                  <a:pt x="3207513" y="1005076"/>
                  <a:pt x="3191993" y="1026930"/>
                </a:cubicBezTo>
                <a:cubicBezTo>
                  <a:pt x="3183330" y="1039224"/>
                  <a:pt x="3178998" y="1064037"/>
                  <a:pt x="3194157" y="1068363"/>
                </a:cubicBezTo>
                <a:cubicBezTo>
                  <a:pt x="3230613" y="1078837"/>
                  <a:pt x="3227725" y="1109114"/>
                  <a:pt x="3226824" y="1143489"/>
                </a:cubicBezTo>
                <a:cubicBezTo>
                  <a:pt x="3225560" y="1186061"/>
                  <a:pt x="3204083" y="1205638"/>
                  <a:pt x="3177734" y="1222030"/>
                </a:cubicBezTo>
                <a:cubicBezTo>
                  <a:pt x="3168711" y="1227720"/>
                  <a:pt x="3155898" y="1227493"/>
                  <a:pt x="3152469" y="1245250"/>
                </a:cubicBezTo>
                <a:cubicBezTo>
                  <a:pt x="3167267" y="1262097"/>
                  <a:pt x="3185314" y="1248439"/>
                  <a:pt x="3201197" y="1253218"/>
                </a:cubicBezTo>
                <a:cubicBezTo>
                  <a:pt x="3214370" y="1257088"/>
                  <a:pt x="3236208" y="1255040"/>
                  <a:pt x="3218160" y="1286000"/>
                </a:cubicBezTo>
                <a:cubicBezTo>
                  <a:pt x="3212926" y="1294878"/>
                  <a:pt x="3219062" y="1301709"/>
                  <a:pt x="3225741" y="1302392"/>
                </a:cubicBezTo>
                <a:cubicBezTo>
                  <a:pt x="3279159" y="1309449"/>
                  <a:pt x="3254615" y="1372054"/>
                  <a:pt x="3271761" y="1405063"/>
                </a:cubicBezTo>
                <a:cubicBezTo>
                  <a:pt x="3276452" y="1414169"/>
                  <a:pt x="3271399" y="1429877"/>
                  <a:pt x="3263999" y="1433747"/>
                </a:cubicBezTo>
                <a:cubicBezTo>
                  <a:pt x="3216716" y="1459245"/>
                  <a:pt x="3210220" y="1520028"/>
                  <a:pt x="3187299" y="1572389"/>
                </a:cubicBezTo>
                <a:cubicBezTo>
                  <a:pt x="3212205" y="1593104"/>
                  <a:pt x="3241982" y="1597657"/>
                  <a:pt x="3268872" y="1611089"/>
                </a:cubicBezTo>
                <a:cubicBezTo>
                  <a:pt x="3296846" y="1625204"/>
                  <a:pt x="3296846" y="1635676"/>
                  <a:pt x="3273746" y="1676653"/>
                </a:cubicBezTo>
                <a:cubicBezTo>
                  <a:pt x="3333842" y="1685532"/>
                  <a:pt x="3333842" y="1685532"/>
                  <a:pt x="3315254" y="1749957"/>
                </a:cubicBezTo>
                <a:cubicBezTo>
                  <a:pt x="3365607" y="1755877"/>
                  <a:pt x="3398812" y="1786382"/>
                  <a:pt x="3406572" y="1853085"/>
                </a:cubicBezTo>
                <a:cubicBezTo>
                  <a:pt x="3410362" y="1885411"/>
                  <a:pt x="3433101" y="1900663"/>
                  <a:pt x="3458367" y="1922291"/>
                </a:cubicBezTo>
                <a:cubicBezTo>
                  <a:pt x="3426966" y="1943236"/>
                  <a:pt x="3405669" y="1986945"/>
                  <a:pt x="3369034" y="1940730"/>
                </a:cubicBezTo>
                <a:cubicBezTo>
                  <a:pt x="3355680" y="1923885"/>
                  <a:pt x="3356941" y="1945284"/>
                  <a:pt x="3355138" y="1951430"/>
                </a:cubicBezTo>
                <a:cubicBezTo>
                  <a:pt x="3350807" y="1966455"/>
                  <a:pt x="3359830" y="1976472"/>
                  <a:pt x="3365786" y="1987854"/>
                </a:cubicBezTo>
                <a:cubicBezTo>
                  <a:pt x="3371561" y="1999237"/>
                  <a:pt x="3378420" y="2011302"/>
                  <a:pt x="3380043" y="2024054"/>
                </a:cubicBezTo>
                <a:cubicBezTo>
                  <a:pt x="3381125" y="2032931"/>
                  <a:pt x="3375892" y="2045905"/>
                  <a:pt x="3370117" y="2052509"/>
                </a:cubicBezTo>
                <a:cubicBezTo>
                  <a:pt x="3339797" y="2087340"/>
                  <a:pt x="3357844" y="2165652"/>
                  <a:pt x="3300454" y="2175670"/>
                </a:cubicBezTo>
                <a:cubicBezTo>
                  <a:pt x="3274647" y="2180221"/>
                  <a:pt x="3262195" y="2208906"/>
                  <a:pt x="3243246" y="2224614"/>
                </a:cubicBezTo>
                <a:cubicBezTo>
                  <a:pt x="3177374" y="2279478"/>
                  <a:pt x="3133338" y="2350051"/>
                  <a:pt x="3112946" y="2447031"/>
                </a:cubicBezTo>
                <a:cubicBezTo>
                  <a:pt x="3107352" y="2473894"/>
                  <a:pt x="3085875" y="2495522"/>
                  <a:pt x="3071979" y="2519197"/>
                </a:cubicBezTo>
                <a:cubicBezTo>
                  <a:pt x="3078657" y="2536499"/>
                  <a:pt x="3115112" y="2499164"/>
                  <a:pt x="3102298" y="2544694"/>
                </a:cubicBezTo>
                <a:cubicBezTo>
                  <a:pt x="3092553" y="2578843"/>
                  <a:pt x="3067647" y="2600014"/>
                  <a:pt x="3044185" y="2620276"/>
                </a:cubicBezTo>
                <a:cubicBezTo>
                  <a:pt x="3017476" y="2643268"/>
                  <a:pt x="2987879" y="2661708"/>
                  <a:pt x="2975787" y="2704279"/>
                </a:cubicBezTo>
                <a:cubicBezTo>
                  <a:pt x="2973260" y="2713386"/>
                  <a:pt x="2965140" y="2722947"/>
                  <a:pt x="2957921" y="2726591"/>
                </a:cubicBezTo>
                <a:cubicBezTo>
                  <a:pt x="2581458" y="3475797"/>
                  <a:pt x="1654740" y="3480805"/>
                  <a:pt x="1547901" y="3475568"/>
                </a:cubicBezTo>
                <a:cubicBezTo>
                  <a:pt x="1418503" y="3468966"/>
                  <a:pt x="1296143" y="3422753"/>
                  <a:pt x="1176132" y="3365156"/>
                </a:cubicBezTo>
                <a:cubicBezTo>
                  <a:pt x="1125418" y="3340797"/>
                  <a:pt x="1078316" y="3306195"/>
                  <a:pt x="1029045" y="3279332"/>
                </a:cubicBezTo>
                <a:cubicBezTo>
                  <a:pt x="961009" y="3242223"/>
                  <a:pt x="908492" y="3171424"/>
                  <a:pt x="840634" y="3141601"/>
                </a:cubicBezTo>
                <a:cubicBezTo>
                  <a:pt x="770793" y="3110867"/>
                  <a:pt x="711057" y="3054638"/>
                  <a:pt x="639229" y="3030734"/>
                </a:cubicBezTo>
                <a:cubicBezTo>
                  <a:pt x="601330" y="3017985"/>
                  <a:pt x="564695" y="2994993"/>
                  <a:pt x="570649" y="2929200"/>
                </a:cubicBezTo>
                <a:cubicBezTo>
                  <a:pt x="572274" y="2910532"/>
                  <a:pt x="562349" y="2895282"/>
                  <a:pt x="546647" y="2900745"/>
                </a:cubicBezTo>
                <a:cubicBezTo>
                  <a:pt x="516690" y="2910989"/>
                  <a:pt x="503154" y="2883898"/>
                  <a:pt x="486550" y="2863636"/>
                </a:cubicBezTo>
                <a:cubicBezTo>
                  <a:pt x="456953" y="2827667"/>
                  <a:pt x="428801" y="2789422"/>
                  <a:pt x="381697" y="2783503"/>
                </a:cubicBezTo>
                <a:cubicBezTo>
                  <a:pt x="390720" y="2755272"/>
                  <a:pt x="406060" y="2759371"/>
                  <a:pt x="420137" y="2765290"/>
                </a:cubicBezTo>
                <a:cubicBezTo>
                  <a:pt x="457133" y="2780772"/>
                  <a:pt x="493769" y="2798300"/>
                  <a:pt x="530765" y="2813781"/>
                </a:cubicBezTo>
                <a:cubicBezTo>
                  <a:pt x="554948" y="2823799"/>
                  <a:pt x="578952" y="2837912"/>
                  <a:pt x="611257" y="2826755"/>
                </a:cubicBezTo>
                <a:cubicBezTo>
                  <a:pt x="583463" y="2769843"/>
                  <a:pt x="536180" y="2759598"/>
                  <a:pt x="497920" y="2742071"/>
                </a:cubicBezTo>
                <a:cubicBezTo>
                  <a:pt x="450096" y="2719988"/>
                  <a:pt x="421942" y="2678326"/>
                  <a:pt x="388193" y="2631885"/>
                </a:cubicBezTo>
                <a:cubicBezTo>
                  <a:pt x="423386" y="2620730"/>
                  <a:pt x="445223" y="2654879"/>
                  <a:pt x="472834" y="2653056"/>
                </a:cubicBezTo>
                <a:cubicBezTo>
                  <a:pt x="474279" y="2647140"/>
                  <a:pt x="476804" y="2638488"/>
                  <a:pt x="476444" y="2638259"/>
                </a:cubicBezTo>
                <a:cubicBezTo>
                  <a:pt x="431326" y="2612763"/>
                  <a:pt x="410211" y="2564956"/>
                  <a:pt x="403173" y="2507131"/>
                </a:cubicBezTo>
                <a:cubicBezTo>
                  <a:pt x="399563" y="2477310"/>
                  <a:pt x="383140" y="2467976"/>
                  <a:pt x="366897" y="2454316"/>
                </a:cubicBezTo>
                <a:cubicBezTo>
                  <a:pt x="310230" y="2405826"/>
                  <a:pt x="250314" y="2361890"/>
                  <a:pt x="203752" y="2295188"/>
                </a:cubicBezTo>
                <a:cubicBezTo>
                  <a:pt x="257532" y="2304066"/>
                  <a:pt x="300665" y="2347547"/>
                  <a:pt x="358597" y="2366215"/>
                </a:cubicBezTo>
                <a:cubicBezTo>
                  <a:pt x="312577" y="2292910"/>
                  <a:pt x="253020" y="2255803"/>
                  <a:pt x="198698" y="2211409"/>
                </a:cubicBezTo>
                <a:cubicBezTo>
                  <a:pt x="173974" y="2191149"/>
                  <a:pt x="151055" y="2165197"/>
                  <a:pt x="121097" y="2154269"/>
                </a:cubicBezTo>
                <a:cubicBezTo>
                  <a:pt x="110448" y="2150400"/>
                  <a:pt x="92943" y="2142204"/>
                  <a:pt x="101425" y="2120577"/>
                </a:cubicBezTo>
                <a:cubicBezTo>
                  <a:pt x="108643" y="2102593"/>
                  <a:pt x="122900" y="2108055"/>
                  <a:pt x="135895" y="2113292"/>
                </a:cubicBezTo>
                <a:cubicBezTo>
                  <a:pt x="167116" y="2126269"/>
                  <a:pt x="199421" y="2126495"/>
                  <a:pt x="241652" y="2126269"/>
                </a:cubicBezTo>
                <a:cubicBezTo>
                  <a:pt x="206279" y="2066851"/>
                  <a:pt x="141489" y="2084608"/>
                  <a:pt x="111170" y="2022231"/>
                </a:cubicBezTo>
                <a:cubicBezTo>
                  <a:pt x="149069" y="2011302"/>
                  <a:pt x="178305" y="2033841"/>
                  <a:pt x="208987" y="2038166"/>
                </a:cubicBezTo>
                <a:cubicBezTo>
                  <a:pt x="236777" y="2042036"/>
                  <a:pt x="243636" y="2031565"/>
                  <a:pt x="237139" y="1997188"/>
                </a:cubicBezTo>
                <a:cubicBezTo>
                  <a:pt x="227034" y="1943690"/>
                  <a:pt x="242193" y="1916371"/>
                  <a:pt x="282618" y="1930941"/>
                </a:cubicBezTo>
                <a:cubicBezTo>
                  <a:pt x="320155" y="1944601"/>
                  <a:pt x="324125" y="1924568"/>
                  <a:pt x="314019" y="1894062"/>
                </a:cubicBezTo>
                <a:cubicBezTo>
                  <a:pt x="299582" y="1849671"/>
                  <a:pt x="316004" y="1815295"/>
                  <a:pt x="327194" y="1777960"/>
                </a:cubicBezTo>
                <a:cubicBezTo>
                  <a:pt x="344339" y="1721045"/>
                  <a:pt x="337121" y="1693272"/>
                  <a:pt x="300123" y="1650929"/>
                </a:cubicBezTo>
                <a:cubicBezTo>
                  <a:pt x="279370" y="1627251"/>
                  <a:pt x="256992" y="1607219"/>
                  <a:pt x="226852" y="1586731"/>
                </a:cubicBezTo>
                <a:cubicBezTo>
                  <a:pt x="296334" y="1575576"/>
                  <a:pt x="223423" y="1538013"/>
                  <a:pt x="247968" y="1514564"/>
                </a:cubicBezTo>
                <a:cubicBezTo>
                  <a:pt x="297056" y="1505003"/>
                  <a:pt x="337121" y="1579673"/>
                  <a:pt x="403895" y="1558274"/>
                </a:cubicBezTo>
                <a:cubicBezTo>
                  <a:pt x="321420" y="1493619"/>
                  <a:pt x="230281" y="1472448"/>
                  <a:pt x="170546" y="1386396"/>
                </a:cubicBezTo>
                <a:cubicBezTo>
                  <a:pt x="184261" y="1366817"/>
                  <a:pt x="197977" y="1385030"/>
                  <a:pt x="209707" y="1377746"/>
                </a:cubicBezTo>
                <a:cubicBezTo>
                  <a:pt x="209346" y="1373192"/>
                  <a:pt x="210250" y="1366362"/>
                  <a:pt x="208083" y="1364314"/>
                </a:cubicBezTo>
                <a:cubicBezTo>
                  <a:pt x="163508" y="1317416"/>
                  <a:pt x="162784" y="1316279"/>
                  <a:pt x="210610" y="1281675"/>
                </a:cubicBezTo>
                <a:cubicBezTo>
                  <a:pt x="227394" y="1269609"/>
                  <a:pt x="225950" y="1258909"/>
                  <a:pt x="217108" y="1243657"/>
                </a:cubicBezTo>
                <a:cubicBezTo>
                  <a:pt x="210790" y="1232957"/>
                  <a:pt x="203211" y="1223395"/>
                  <a:pt x="206820" y="1199947"/>
                </a:cubicBezTo>
                <a:cubicBezTo>
                  <a:pt x="232988" y="1229998"/>
                  <a:pt x="359499" y="1220208"/>
                  <a:pt x="381877" y="1217021"/>
                </a:cubicBezTo>
                <a:cubicBezTo>
                  <a:pt x="406963" y="1213607"/>
                  <a:pt x="431688" y="1199037"/>
                  <a:pt x="458035" y="1207003"/>
                </a:cubicBezTo>
                <a:cubicBezTo>
                  <a:pt x="479150" y="1213381"/>
                  <a:pt x="576966" y="1275073"/>
                  <a:pt x="590863" y="1204273"/>
                </a:cubicBezTo>
                <a:cubicBezTo>
                  <a:pt x="591585" y="1200858"/>
                  <a:pt x="631107" y="1208826"/>
                  <a:pt x="652403" y="1212696"/>
                </a:cubicBezTo>
                <a:cubicBezTo>
                  <a:pt x="671172" y="1215883"/>
                  <a:pt x="692288" y="1229998"/>
                  <a:pt x="704920" y="1201769"/>
                </a:cubicBezTo>
                <a:cubicBezTo>
                  <a:pt x="712320" y="1185150"/>
                  <a:pt x="681820" y="1153051"/>
                  <a:pt x="654569" y="1150320"/>
                </a:cubicBezTo>
                <a:cubicBezTo>
                  <a:pt x="630926" y="1147814"/>
                  <a:pt x="606202" y="1144172"/>
                  <a:pt x="583643" y="1151001"/>
                </a:cubicBezTo>
                <a:cubicBezTo>
                  <a:pt x="555852" y="1159198"/>
                  <a:pt x="540873" y="1145995"/>
                  <a:pt x="533111" y="1117538"/>
                </a:cubicBezTo>
                <a:cubicBezTo>
                  <a:pt x="524450" y="1086122"/>
                  <a:pt x="507845" y="1071550"/>
                  <a:pt x="484926" y="1056980"/>
                </a:cubicBezTo>
                <a:cubicBezTo>
                  <a:pt x="429340" y="1021696"/>
                  <a:pt x="375921" y="980946"/>
                  <a:pt x="314922" y="960456"/>
                </a:cubicBezTo>
                <a:cubicBezTo>
                  <a:pt x="302830" y="956358"/>
                  <a:pt x="289476" y="950894"/>
                  <a:pt x="283881" y="923805"/>
                </a:cubicBezTo>
                <a:cubicBezTo>
                  <a:pt x="449013" y="964326"/>
                  <a:pt x="599526" y="1069958"/>
                  <a:pt x="769890" y="1063811"/>
                </a:cubicBezTo>
                <a:cubicBezTo>
                  <a:pt x="723329" y="1030346"/>
                  <a:pt x="669369" y="1028524"/>
                  <a:pt x="619738" y="1005076"/>
                </a:cubicBezTo>
                <a:cubicBezTo>
                  <a:pt x="654930" y="987546"/>
                  <a:pt x="687956" y="1005759"/>
                  <a:pt x="721344" y="1015777"/>
                </a:cubicBezTo>
                <a:cubicBezTo>
                  <a:pt x="749317" y="1023970"/>
                  <a:pt x="774583" y="1025337"/>
                  <a:pt x="777650" y="976393"/>
                </a:cubicBezTo>
                <a:cubicBezTo>
                  <a:pt x="776566" y="973205"/>
                  <a:pt x="776747" y="969107"/>
                  <a:pt x="776929" y="965238"/>
                </a:cubicBezTo>
                <a:cubicBezTo>
                  <a:pt x="767542" y="944976"/>
                  <a:pt x="752926" y="934504"/>
                  <a:pt x="735601" y="928584"/>
                </a:cubicBezTo>
                <a:cubicBezTo>
                  <a:pt x="725133" y="924942"/>
                  <a:pt x="711237" y="919478"/>
                  <a:pt x="711416" y="904909"/>
                </a:cubicBezTo>
                <a:cubicBezTo>
                  <a:pt x="711958" y="850955"/>
                  <a:pt x="678571" y="835246"/>
                  <a:pt x="645185" y="819539"/>
                </a:cubicBezTo>
                <a:cubicBezTo>
                  <a:pt x="663773" y="792676"/>
                  <a:pt x="678391" y="812481"/>
                  <a:pt x="692468" y="810433"/>
                </a:cubicBezTo>
                <a:cubicBezTo>
                  <a:pt x="701672" y="809067"/>
                  <a:pt x="709973" y="806563"/>
                  <a:pt x="709973" y="792676"/>
                </a:cubicBezTo>
                <a:cubicBezTo>
                  <a:pt x="710154" y="781065"/>
                  <a:pt x="705822" y="767861"/>
                  <a:pt x="696799" y="767635"/>
                </a:cubicBezTo>
                <a:cubicBezTo>
                  <a:pt x="640312" y="765585"/>
                  <a:pt x="609090" y="690914"/>
                  <a:pt x="550437" y="690687"/>
                </a:cubicBezTo>
                <a:cubicBezTo>
                  <a:pt x="515425" y="690687"/>
                  <a:pt x="568666" y="648572"/>
                  <a:pt x="539068" y="631042"/>
                </a:cubicBezTo>
                <a:cubicBezTo>
                  <a:pt x="532570" y="627171"/>
                  <a:pt x="556032" y="621254"/>
                  <a:pt x="566500" y="622164"/>
                </a:cubicBezTo>
                <a:cubicBezTo>
                  <a:pt x="576786" y="623074"/>
                  <a:pt x="585990" y="634229"/>
                  <a:pt x="598443" y="626261"/>
                </a:cubicBezTo>
                <a:cubicBezTo>
                  <a:pt x="605300" y="597806"/>
                  <a:pt x="587615" y="587332"/>
                  <a:pt x="572996" y="579365"/>
                </a:cubicBezTo>
                <a:cubicBezTo>
                  <a:pt x="539247" y="560925"/>
                  <a:pt x="506402" y="538615"/>
                  <a:pt x="469405" y="532013"/>
                </a:cubicBezTo>
                <a:cubicBezTo>
                  <a:pt x="456232" y="529737"/>
                  <a:pt x="488355" y="499231"/>
                  <a:pt x="494671" y="488532"/>
                </a:cubicBezTo>
                <a:cubicBezTo>
                  <a:pt x="345782" y="376071"/>
                  <a:pt x="166756" y="381762"/>
                  <a:pt x="0" y="290928"/>
                </a:cubicBezTo>
                <a:cubicBezTo>
                  <a:pt x="36817" y="273173"/>
                  <a:pt x="63887" y="286148"/>
                  <a:pt x="88973" y="288880"/>
                </a:cubicBezTo>
                <a:cubicBezTo>
                  <a:pt x="151595" y="295708"/>
                  <a:pt x="213498" y="309822"/>
                  <a:pt x="275940" y="318246"/>
                </a:cubicBezTo>
                <a:cubicBezTo>
                  <a:pt x="306620" y="322344"/>
                  <a:pt x="335134" y="337824"/>
                  <a:pt x="369424" y="313239"/>
                </a:cubicBezTo>
                <a:cubicBezTo>
                  <a:pt x="392343" y="296847"/>
                  <a:pt x="428980" y="314604"/>
                  <a:pt x="457133" y="329174"/>
                </a:cubicBezTo>
                <a:cubicBezTo>
                  <a:pt x="480414" y="341238"/>
                  <a:pt x="502612" y="344425"/>
                  <a:pt x="533474" y="329174"/>
                </a:cubicBezTo>
                <a:cubicBezTo>
                  <a:pt x="505501" y="319841"/>
                  <a:pt x="484023" y="311645"/>
                  <a:pt x="462006" y="305953"/>
                </a:cubicBezTo>
                <a:cubicBezTo>
                  <a:pt x="444501" y="301400"/>
                  <a:pt x="486189" y="282960"/>
                  <a:pt x="507484" y="285237"/>
                </a:cubicBezTo>
                <a:cubicBezTo>
                  <a:pt x="537263" y="288423"/>
                  <a:pt x="520479" y="276586"/>
                  <a:pt x="515425" y="260195"/>
                </a:cubicBezTo>
                <a:cubicBezTo>
                  <a:pt x="510012" y="242665"/>
                  <a:pt x="526074" y="237203"/>
                  <a:pt x="536180" y="240844"/>
                </a:cubicBezTo>
                <a:cubicBezTo>
                  <a:pt x="574980" y="255187"/>
                  <a:pt x="613602" y="229917"/>
                  <a:pt x="653668" y="250407"/>
                </a:cubicBezTo>
                <a:cubicBezTo>
                  <a:pt x="643561" y="199867"/>
                  <a:pt x="621723" y="177784"/>
                  <a:pt x="576064" y="170726"/>
                </a:cubicBezTo>
                <a:cubicBezTo>
                  <a:pt x="558919" y="167996"/>
                  <a:pt x="541053" y="172093"/>
                  <a:pt x="526254" y="157522"/>
                </a:cubicBezTo>
                <a:cubicBezTo>
                  <a:pt x="517771" y="149101"/>
                  <a:pt x="508207" y="139084"/>
                  <a:pt x="514884" y="123603"/>
                </a:cubicBezTo>
                <a:cubicBezTo>
                  <a:pt x="519577" y="112674"/>
                  <a:pt x="529684" y="112674"/>
                  <a:pt x="537985" y="116318"/>
                </a:cubicBezTo>
                <a:cubicBezTo>
                  <a:pt x="575162" y="132483"/>
                  <a:pt x="613963" y="138400"/>
                  <a:pt x="652764" y="144320"/>
                </a:cubicBezTo>
                <a:cubicBezTo>
                  <a:pt x="658720" y="145230"/>
                  <a:pt x="665397" y="148191"/>
                  <a:pt x="672075" y="133164"/>
                </a:cubicBezTo>
                <a:cubicBezTo>
                  <a:pt x="599526" y="108805"/>
                  <a:pt x="530585" y="74202"/>
                  <a:pt x="456051" y="60770"/>
                </a:cubicBezTo>
                <a:cubicBezTo>
                  <a:pt x="457133" y="54397"/>
                  <a:pt x="458215" y="48022"/>
                  <a:pt x="459299" y="41649"/>
                </a:cubicBezTo>
                <a:cubicBezTo>
                  <a:pt x="517591" y="50753"/>
                  <a:pt x="575884" y="59859"/>
                  <a:pt x="649515" y="71243"/>
                </a:cubicBezTo>
                <a:cubicBezTo>
                  <a:pt x="604218" y="35045"/>
                  <a:pt x="561446" y="47111"/>
                  <a:pt x="527879" y="15013"/>
                </a:cubicBezTo>
                <a:cubicBezTo>
                  <a:pt x="534195" y="2833"/>
                  <a:pt x="541820" y="-241"/>
                  <a:pt x="549716" y="15"/>
                </a:cubicBez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F12640-50EF-B3B9-F0BA-0902A13C29A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23" r="-1" b="33239"/>
          <a:stretch>
            <a:fillRect/>
          </a:stretch>
        </p:blipFill>
        <p:spPr>
          <a:xfrm>
            <a:off x="8452968" y="3681465"/>
            <a:ext cx="3747932" cy="3176541"/>
          </a:xfrm>
          <a:custGeom>
            <a:avLst/>
            <a:gdLst/>
            <a:ahLst/>
            <a:cxnLst/>
            <a:rect l="l" t="t" r="r" b="b"/>
            <a:pathLst>
              <a:path w="3747932" h="3176541">
                <a:moveTo>
                  <a:pt x="3239865" y="21"/>
                </a:moveTo>
                <a:cubicBezTo>
                  <a:pt x="3261821" y="112"/>
                  <a:pt x="3278837" y="498"/>
                  <a:pt x="3290337" y="938"/>
                </a:cubicBezTo>
                <a:cubicBezTo>
                  <a:pt x="3401766" y="5376"/>
                  <a:pt x="3510165" y="23128"/>
                  <a:pt x="3616543" y="49449"/>
                </a:cubicBezTo>
                <a:lnTo>
                  <a:pt x="3747932" y="87091"/>
                </a:lnTo>
                <a:lnTo>
                  <a:pt x="3747932" y="3176541"/>
                </a:lnTo>
                <a:lnTo>
                  <a:pt x="401358" y="3176541"/>
                </a:lnTo>
                <a:lnTo>
                  <a:pt x="398780" y="3136258"/>
                </a:lnTo>
                <a:cubicBezTo>
                  <a:pt x="400956" y="3079023"/>
                  <a:pt x="437945" y="3052703"/>
                  <a:pt x="483325" y="3030665"/>
                </a:cubicBezTo>
                <a:cubicBezTo>
                  <a:pt x="498866" y="3023015"/>
                  <a:pt x="520932" y="3023320"/>
                  <a:pt x="526840" y="2999447"/>
                </a:cubicBezTo>
                <a:cubicBezTo>
                  <a:pt x="501352" y="2976798"/>
                  <a:pt x="470270" y="2995161"/>
                  <a:pt x="442916" y="2988735"/>
                </a:cubicBezTo>
                <a:cubicBezTo>
                  <a:pt x="420228" y="2983533"/>
                  <a:pt x="382618" y="2986286"/>
                  <a:pt x="413701" y="2944662"/>
                </a:cubicBezTo>
                <a:cubicBezTo>
                  <a:pt x="422716" y="2932726"/>
                  <a:pt x="412147" y="2923542"/>
                  <a:pt x="400645" y="2922625"/>
                </a:cubicBezTo>
                <a:cubicBezTo>
                  <a:pt x="308644" y="2913137"/>
                  <a:pt x="350915" y="2828968"/>
                  <a:pt x="321386" y="2784590"/>
                </a:cubicBezTo>
                <a:cubicBezTo>
                  <a:pt x="313307" y="2772348"/>
                  <a:pt x="322010" y="2751230"/>
                  <a:pt x="334753" y="2746027"/>
                </a:cubicBezTo>
                <a:cubicBezTo>
                  <a:pt x="416187" y="2711746"/>
                  <a:pt x="427377" y="2630027"/>
                  <a:pt x="466852" y="2559632"/>
                </a:cubicBezTo>
                <a:cubicBezTo>
                  <a:pt x="423957" y="2531782"/>
                  <a:pt x="372673" y="2525661"/>
                  <a:pt x="326361" y="2507602"/>
                </a:cubicBezTo>
                <a:cubicBezTo>
                  <a:pt x="278183" y="2488626"/>
                  <a:pt x="278183" y="2474547"/>
                  <a:pt x="317968" y="2419457"/>
                </a:cubicBezTo>
                <a:cubicBezTo>
                  <a:pt x="214465" y="2407519"/>
                  <a:pt x="214465" y="2407519"/>
                  <a:pt x="246479" y="2320903"/>
                </a:cubicBezTo>
                <a:cubicBezTo>
                  <a:pt x="159758" y="2312945"/>
                  <a:pt x="102570" y="2271933"/>
                  <a:pt x="89205" y="2182255"/>
                </a:cubicBezTo>
                <a:cubicBezTo>
                  <a:pt x="82677" y="2138795"/>
                  <a:pt x="43514" y="2118290"/>
                  <a:pt x="0" y="2089213"/>
                </a:cubicBezTo>
                <a:cubicBezTo>
                  <a:pt x="54081" y="2061053"/>
                  <a:pt x="90759" y="2002290"/>
                  <a:pt x="153855" y="2064423"/>
                </a:cubicBezTo>
                <a:cubicBezTo>
                  <a:pt x="176855" y="2087070"/>
                  <a:pt x="174683" y="2058300"/>
                  <a:pt x="177788" y="2050037"/>
                </a:cubicBezTo>
                <a:cubicBezTo>
                  <a:pt x="185247" y="2029838"/>
                  <a:pt x="169707" y="2016369"/>
                  <a:pt x="159450" y="2001067"/>
                </a:cubicBezTo>
                <a:cubicBezTo>
                  <a:pt x="149504" y="1985763"/>
                  <a:pt x="137691" y="1969543"/>
                  <a:pt x="134895" y="1952400"/>
                </a:cubicBezTo>
                <a:cubicBezTo>
                  <a:pt x="133031" y="1940465"/>
                  <a:pt x="142044" y="1923021"/>
                  <a:pt x="151990" y="1914144"/>
                </a:cubicBezTo>
                <a:cubicBezTo>
                  <a:pt x="204209" y="1867316"/>
                  <a:pt x="173127" y="1762030"/>
                  <a:pt x="271969" y="1748562"/>
                </a:cubicBezTo>
                <a:cubicBezTo>
                  <a:pt x="316415" y="1742443"/>
                  <a:pt x="337860" y="1703878"/>
                  <a:pt x="370497" y="1682760"/>
                </a:cubicBezTo>
                <a:cubicBezTo>
                  <a:pt x="483946" y="1608999"/>
                  <a:pt x="559787" y="1514119"/>
                  <a:pt x="594908" y="1383735"/>
                </a:cubicBezTo>
                <a:cubicBezTo>
                  <a:pt x="604543" y="1347620"/>
                  <a:pt x="641532" y="1318542"/>
                  <a:pt x="665465" y="1286713"/>
                </a:cubicBezTo>
                <a:cubicBezTo>
                  <a:pt x="653963" y="1263452"/>
                  <a:pt x="591178" y="1313647"/>
                  <a:pt x="613246" y="1252435"/>
                </a:cubicBezTo>
                <a:cubicBezTo>
                  <a:pt x="630030" y="1206524"/>
                  <a:pt x="672925" y="1178060"/>
                  <a:pt x="713332" y="1150820"/>
                </a:cubicBezTo>
                <a:cubicBezTo>
                  <a:pt x="759333" y="1119908"/>
                  <a:pt x="810307" y="1095117"/>
                  <a:pt x="831133" y="1037883"/>
                </a:cubicBezTo>
                <a:cubicBezTo>
                  <a:pt x="835485" y="1025640"/>
                  <a:pt x="849470" y="1012785"/>
                  <a:pt x="861903" y="1007887"/>
                </a:cubicBezTo>
                <a:cubicBezTo>
                  <a:pt x="1469751" y="63584"/>
                  <a:pt x="2910527" y="-1353"/>
                  <a:pt x="3239865" y="21"/>
                </a:cubicBez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E127E3B-632B-3446-2739-570B151C3BC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96" r="33454" b="3"/>
          <a:stretch>
            <a:fillRect/>
          </a:stretch>
        </p:blipFill>
        <p:spPr>
          <a:xfrm>
            <a:off x="7621024" y="-5"/>
            <a:ext cx="4579876" cy="3536502"/>
          </a:xfrm>
          <a:custGeom>
            <a:avLst/>
            <a:gdLst/>
            <a:ahLst/>
            <a:cxnLst/>
            <a:rect l="l" t="t" r="r" b="b"/>
            <a:pathLst>
              <a:path w="4579876" h="3536502">
                <a:moveTo>
                  <a:pt x="457312" y="0"/>
                </a:moveTo>
                <a:lnTo>
                  <a:pt x="4579876" y="0"/>
                </a:lnTo>
                <a:lnTo>
                  <a:pt x="4579876" y="3057029"/>
                </a:lnTo>
                <a:lnTo>
                  <a:pt x="4508441" y="3086568"/>
                </a:lnTo>
                <a:cubicBezTo>
                  <a:pt x="4391572" y="3126663"/>
                  <a:pt x="4301124" y="3221848"/>
                  <a:pt x="4183947" y="3271738"/>
                </a:cubicBezTo>
                <a:cubicBezTo>
                  <a:pt x="4099090" y="3307854"/>
                  <a:pt x="4017967" y="3354374"/>
                  <a:pt x="3930625" y="3387123"/>
                </a:cubicBezTo>
                <a:cubicBezTo>
                  <a:pt x="3723932" y="3464557"/>
                  <a:pt x="3513195" y="3526689"/>
                  <a:pt x="3290337" y="3535564"/>
                </a:cubicBezTo>
                <a:cubicBezTo>
                  <a:pt x="3106332" y="3542605"/>
                  <a:pt x="1510274" y="3535872"/>
                  <a:pt x="861903" y="2528615"/>
                </a:cubicBezTo>
                <a:cubicBezTo>
                  <a:pt x="849470" y="2523717"/>
                  <a:pt x="835485" y="2510862"/>
                  <a:pt x="831133" y="2498619"/>
                </a:cubicBezTo>
                <a:cubicBezTo>
                  <a:pt x="810307" y="2441385"/>
                  <a:pt x="759333" y="2416594"/>
                  <a:pt x="713333" y="2385682"/>
                </a:cubicBezTo>
                <a:cubicBezTo>
                  <a:pt x="672925" y="2358442"/>
                  <a:pt x="630030" y="2329978"/>
                  <a:pt x="613246" y="2284067"/>
                </a:cubicBezTo>
                <a:cubicBezTo>
                  <a:pt x="591179" y="2222855"/>
                  <a:pt x="653963" y="2273050"/>
                  <a:pt x="665465" y="2249789"/>
                </a:cubicBezTo>
                <a:cubicBezTo>
                  <a:pt x="641532" y="2217960"/>
                  <a:pt x="604543" y="2188882"/>
                  <a:pt x="594908" y="2152767"/>
                </a:cubicBezTo>
                <a:cubicBezTo>
                  <a:pt x="559787" y="2022383"/>
                  <a:pt x="483946" y="1927503"/>
                  <a:pt x="370497" y="1853742"/>
                </a:cubicBezTo>
                <a:cubicBezTo>
                  <a:pt x="337861" y="1832624"/>
                  <a:pt x="316415" y="1794059"/>
                  <a:pt x="271969" y="1787940"/>
                </a:cubicBezTo>
                <a:cubicBezTo>
                  <a:pt x="173127" y="1774472"/>
                  <a:pt x="204209" y="1669186"/>
                  <a:pt x="151990" y="1622358"/>
                </a:cubicBezTo>
                <a:cubicBezTo>
                  <a:pt x="142044" y="1613481"/>
                  <a:pt x="133031" y="1596037"/>
                  <a:pt x="134895" y="1584102"/>
                </a:cubicBezTo>
                <a:cubicBezTo>
                  <a:pt x="137691" y="1566959"/>
                  <a:pt x="149504" y="1550739"/>
                  <a:pt x="159450" y="1535435"/>
                </a:cubicBezTo>
                <a:cubicBezTo>
                  <a:pt x="169708" y="1520133"/>
                  <a:pt x="185247" y="1506664"/>
                  <a:pt x="177788" y="1486465"/>
                </a:cubicBezTo>
                <a:cubicBezTo>
                  <a:pt x="174683" y="1478202"/>
                  <a:pt x="176855" y="1449432"/>
                  <a:pt x="153856" y="1472079"/>
                </a:cubicBezTo>
                <a:cubicBezTo>
                  <a:pt x="90760" y="1534212"/>
                  <a:pt x="54082" y="1475449"/>
                  <a:pt x="0" y="1447289"/>
                </a:cubicBezTo>
                <a:cubicBezTo>
                  <a:pt x="43515" y="1418212"/>
                  <a:pt x="82677" y="1397707"/>
                  <a:pt x="89205" y="1354247"/>
                </a:cubicBezTo>
                <a:cubicBezTo>
                  <a:pt x="102570" y="1264569"/>
                  <a:pt x="159758" y="1223557"/>
                  <a:pt x="246479" y="1215599"/>
                </a:cubicBezTo>
                <a:cubicBezTo>
                  <a:pt x="214465" y="1128983"/>
                  <a:pt x="214465" y="1128983"/>
                  <a:pt x="317968" y="1117045"/>
                </a:cubicBezTo>
                <a:cubicBezTo>
                  <a:pt x="278183" y="1061955"/>
                  <a:pt x="278183" y="1047876"/>
                  <a:pt x="326362" y="1028900"/>
                </a:cubicBezTo>
                <a:cubicBezTo>
                  <a:pt x="372673" y="1010841"/>
                  <a:pt x="423957" y="1004720"/>
                  <a:pt x="466852" y="976870"/>
                </a:cubicBezTo>
                <a:cubicBezTo>
                  <a:pt x="427377" y="906475"/>
                  <a:pt x="416188" y="824756"/>
                  <a:pt x="334754" y="790475"/>
                </a:cubicBezTo>
                <a:cubicBezTo>
                  <a:pt x="322010" y="785272"/>
                  <a:pt x="313307" y="764154"/>
                  <a:pt x="321386" y="751912"/>
                </a:cubicBezTo>
                <a:cubicBezTo>
                  <a:pt x="350915" y="707534"/>
                  <a:pt x="308644" y="623365"/>
                  <a:pt x="400645" y="613877"/>
                </a:cubicBezTo>
                <a:cubicBezTo>
                  <a:pt x="412147" y="612959"/>
                  <a:pt x="422716" y="603776"/>
                  <a:pt x="413701" y="591839"/>
                </a:cubicBezTo>
                <a:cubicBezTo>
                  <a:pt x="382618" y="550216"/>
                  <a:pt x="420228" y="552969"/>
                  <a:pt x="442917" y="547767"/>
                </a:cubicBezTo>
                <a:cubicBezTo>
                  <a:pt x="470271" y="541341"/>
                  <a:pt x="501353" y="559703"/>
                  <a:pt x="526840" y="537055"/>
                </a:cubicBezTo>
                <a:cubicBezTo>
                  <a:pt x="520932" y="513181"/>
                  <a:pt x="498866" y="513487"/>
                  <a:pt x="483325" y="505836"/>
                </a:cubicBezTo>
                <a:cubicBezTo>
                  <a:pt x="437946" y="483799"/>
                  <a:pt x="400956" y="457479"/>
                  <a:pt x="398780" y="400243"/>
                </a:cubicBezTo>
                <a:cubicBezTo>
                  <a:pt x="397229" y="354028"/>
                  <a:pt x="392255" y="313323"/>
                  <a:pt x="455041" y="299242"/>
                </a:cubicBezTo>
                <a:cubicBezTo>
                  <a:pt x="481149" y="293426"/>
                  <a:pt x="473687" y="260067"/>
                  <a:pt x="458769" y="243538"/>
                </a:cubicBezTo>
                <a:cubicBezTo>
                  <a:pt x="432038" y="214157"/>
                  <a:pt x="409972" y="174981"/>
                  <a:pt x="363969" y="172227"/>
                </a:cubicBezTo>
                <a:cubicBezTo>
                  <a:pt x="335995" y="170391"/>
                  <a:pt x="314549" y="158146"/>
                  <a:pt x="292481" y="144069"/>
                </a:cubicBezTo>
                <a:cubicBezTo>
                  <a:pt x="276630" y="133966"/>
                  <a:pt x="257670" y="125398"/>
                  <a:pt x="259534" y="103668"/>
                </a:cubicBezTo>
                <a:cubicBezTo>
                  <a:pt x="261399" y="82855"/>
                  <a:pt x="279736" y="74286"/>
                  <a:pt x="298387" y="70001"/>
                </a:cubicBezTo>
                <a:cubicBezTo>
                  <a:pt x="345011" y="59672"/>
                  <a:pt x="389535" y="45726"/>
                  <a:pt x="430782" y="19902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691105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891463-A948-5563-B5D9-4B135A3F0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Sastav kuhinjske soli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1C471A3-FF95-BA87-410C-7DEDC625D81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rcRect r="-1" b="-1"/>
          <a:stretch>
            <a:fillRect/>
          </a:stretch>
        </p:blipFill>
        <p:spPr>
          <a:xfrm>
            <a:off x="6374920" y="758514"/>
            <a:ext cx="5122238" cy="5122238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745EDBC9-0E28-CCF7-F04F-4EF4854423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1825625"/>
            <a:ext cx="5393361" cy="435133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Morska sol</a:t>
            </a:r>
          </a:p>
          <a:p>
            <a:r>
              <a:rPr lang="en-US"/>
              <a:t>Kalijev jodid</a:t>
            </a:r>
          </a:p>
        </p:txBody>
      </p:sp>
    </p:spTree>
    <p:extLst>
      <p:ext uri="{BB962C8B-B14F-4D97-AF65-F5344CB8AC3E}">
        <p14:creationId xmlns:p14="http://schemas.microsoft.com/office/powerpoint/2010/main" val="2191570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BE880-216D-FEB1-53F8-C119F54F7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264" y="556994"/>
            <a:ext cx="4753535" cy="167249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Utjecaj pretjeranog unosa soli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8E7D81-FCBE-28D1-AE3F-F0A7ACAD32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00265" y="2413645"/>
            <a:ext cx="4753534" cy="369473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/>
              <a:t>Bolesti</a:t>
            </a:r>
          </a:p>
          <a:p>
            <a:endParaRPr lang="en-US" sz="2000"/>
          </a:p>
          <a:p>
            <a:endParaRPr lang="en-US" sz="200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0E2DF3C-228F-927E-4B76-1D4D48CA8B1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r="1" b="46041"/>
          <a:stretch>
            <a:fillRect/>
          </a:stretch>
        </p:blipFill>
        <p:spPr>
          <a:xfrm>
            <a:off x="-2" y="3518351"/>
            <a:ext cx="6189158" cy="33396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2CB18CC-8C1F-00EA-1B7D-CB574D855D7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1147" r="6518" b="-4"/>
          <a:stretch>
            <a:fillRect/>
          </a:stretch>
        </p:blipFill>
        <p:spPr>
          <a:xfrm>
            <a:off x="-4642" y="10"/>
            <a:ext cx="3006061" cy="33396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FA8B315-1963-19C1-CCA6-88DE9A97F0E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8233" r="11984"/>
          <a:stretch>
            <a:fillRect/>
          </a:stretch>
        </p:blipFill>
        <p:spPr>
          <a:xfrm>
            <a:off x="3198068" y="10"/>
            <a:ext cx="2991088" cy="3339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372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ski">
  <a:themeElements>
    <a:clrScheme name="Organski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ski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ski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18</TotalTime>
  <Words>321</Words>
  <Application>Microsoft Office PowerPoint</Application>
  <PresentationFormat>Široki zaslon</PresentationFormat>
  <Paragraphs>66</Paragraphs>
  <Slides>14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14</vt:i4>
      </vt:variant>
    </vt:vector>
  </HeadingPairs>
  <TitlesOfParts>
    <vt:vector size="18" baseType="lpstr">
      <vt:lpstr>Arial</vt:lpstr>
      <vt:lpstr>Garamond</vt:lpstr>
      <vt:lpstr>Wingdings</vt:lpstr>
      <vt:lpstr>Organski</vt:lpstr>
      <vt:lpstr>Sol kroz prirodu, znanost i svakodnevni život</vt:lpstr>
      <vt:lpstr>Mini projekt</vt:lpstr>
      <vt:lpstr>Dobivanje soli </vt:lpstr>
      <vt:lpstr>Upotreba kuhinjske soli</vt:lpstr>
      <vt:lpstr>U prehrani</vt:lpstr>
      <vt:lpstr>U medicini </vt:lpstr>
      <vt:lpstr>U industiji</vt:lpstr>
      <vt:lpstr>Sastav kuhinjske soli</vt:lpstr>
      <vt:lpstr>Utjecaj pretjeranog unosa soli </vt:lpstr>
      <vt:lpstr>Dnevni obrok </vt:lpstr>
      <vt:lpstr>Važnost jodiranja soli   </vt:lpstr>
      <vt:lpstr>Posljedice nedovoljnog unosa soli </vt:lpstr>
      <vt:lpstr>Kako pravilno skladištiti sol?</vt:lpstr>
      <vt:lpstr>Literatura 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Darija Vištica</cp:lastModifiedBy>
  <cp:revision>452</cp:revision>
  <dcterms:created xsi:type="dcterms:W3CDTF">2026-02-03T19:37:30Z</dcterms:created>
  <dcterms:modified xsi:type="dcterms:W3CDTF">2026-07-06T13:43:00Z</dcterms:modified>
</cp:coreProperties>
</file>